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6" r:id="rId2"/>
    <p:sldId id="257" r:id="rId3"/>
  </p:sldIdLst>
  <p:sldSz cx="7559675" cy="10620375"/>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2AC"/>
    <a:srgbClr val="008986"/>
    <a:srgbClr val="009999"/>
    <a:srgbClr val="194B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23" autoAdjust="0"/>
    <p:restoredTop sz="94660"/>
  </p:normalViewPr>
  <p:slideViewPr>
    <p:cSldViewPr snapToGrid="0">
      <p:cViewPr varScale="1">
        <p:scale>
          <a:sx n="68" d="100"/>
          <a:sy n="68" d="100"/>
        </p:scale>
        <p:origin x="337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9AA2C10-96EF-4E2F-BFF9-B0E225B697BA}" type="datetimeFigureOut">
              <a:rPr lang="en-AU" smtClean="0"/>
              <a:t>11/09/2026</a:t>
            </a:fld>
            <a:endParaRPr lang="en-AU"/>
          </a:p>
        </p:txBody>
      </p:sp>
      <p:sp>
        <p:nvSpPr>
          <p:cNvPr id="4" name="Slide Image Placeholder 3"/>
          <p:cNvSpPr>
            <a:spLocks noGrp="1" noRot="1" noChangeAspect="1"/>
          </p:cNvSpPr>
          <p:nvPr>
            <p:ph type="sldImg" idx="2"/>
          </p:nvPr>
        </p:nvSpPr>
        <p:spPr>
          <a:xfrm>
            <a:off x="2206625" y="1241425"/>
            <a:ext cx="23844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CC4E8F3-B1A2-481A-8A33-4F526094B316}" type="slidenum">
              <a:rPr lang="en-AU" smtClean="0"/>
              <a:t>‹#›</a:t>
            </a:fld>
            <a:endParaRPr lang="en-AU"/>
          </a:p>
        </p:txBody>
      </p:sp>
    </p:spTree>
    <p:extLst>
      <p:ext uri="{BB962C8B-B14F-4D97-AF65-F5344CB8AC3E}">
        <p14:creationId xmlns:p14="http://schemas.microsoft.com/office/powerpoint/2010/main" val="2765452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C4E8F3-B1A2-481A-8A33-4F526094B316}" type="slidenum">
              <a:rPr lang="en-AU" smtClean="0"/>
              <a:t>1</a:t>
            </a:fld>
            <a:endParaRPr lang="en-AU"/>
          </a:p>
        </p:txBody>
      </p:sp>
    </p:spTree>
    <p:extLst>
      <p:ext uri="{BB962C8B-B14F-4D97-AF65-F5344CB8AC3E}">
        <p14:creationId xmlns:p14="http://schemas.microsoft.com/office/powerpoint/2010/main" val="2568473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38104"/>
            <a:ext cx="6425724" cy="3697464"/>
          </a:xfrm>
        </p:spPr>
        <p:txBody>
          <a:bodyPr anchor="b"/>
          <a:lstStyle>
            <a:lvl1pPr algn="ctr">
              <a:defRPr sz="4960"/>
            </a:lvl1pPr>
          </a:lstStyle>
          <a:p>
            <a:r>
              <a:rPr lang="en-US"/>
              <a:t>Click to edit Master title style</a:t>
            </a:r>
            <a:endParaRPr lang="en-US" dirty="0"/>
          </a:p>
        </p:txBody>
      </p:sp>
      <p:sp>
        <p:nvSpPr>
          <p:cNvPr id="3" name="Subtitle 2"/>
          <p:cNvSpPr>
            <a:spLocks noGrp="1"/>
          </p:cNvSpPr>
          <p:nvPr>
            <p:ph type="subTitle" idx="1"/>
          </p:nvPr>
        </p:nvSpPr>
        <p:spPr>
          <a:xfrm>
            <a:off x="944960" y="5578156"/>
            <a:ext cx="5669756" cy="256413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1627A4-4FCA-4050-B8FF-2636B152CBAA}" type="datetimeFigureOut">
              <a:rPr lang="en-AU" smtClean="0"/>
              <a:t>11/09/2026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3215552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1627A4-4FCA-4050-B8FF-2636B152CBAA}" type="datetimeFigureOut">
              <a:rPr lang="en-AU" smtClean="0"/>
              <a:t>11/09/2026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3890493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5437"/>
            <a:ext cx="1630055" cy="90002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9728" y="565437"/>
            <a:ext cx="4795669" cy="90002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1627A4-4FCA-4050-B8FF-2636B152CBAA}" type="datetimeFigureOut">
              <a:rPr lang="en-AU" smtClean="0"/>
              <a:t>11/09/2026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252574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1627A4-4FCA-4050-B8FF-2636B152CBAA}" type="datetimeFigureOut">
              <a:rPr lang="en-AU" smtClean="0"/>
              <a:t>11/09/2026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609972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47722"/>
            <a:ext cx="6520220" cy="4417780"/>
          </a:xfrm>
        </p:spPr>
        <p:txBody>
          <a:bodyPr anchor="b"/>
          <a:lstStyle>
            <a:lvl1pPr>
              <a:defRPr sz="4960"/>
            </a:lvl1pPr>
          </a:lstStyle>
          <a:p>
            <a:r>
              <a:rPr lang="en-US"/>
              <a:t>Click to edit Master title style</a:t>
            </a:r>
            <a:endParaRPr lang="en-US" dirty="0"/>
          </a:p>
        </p:txBody>
      </p:sp>
      <p:sp>
        <p:nvSpPr>
          <p:cNvPr id="3" name="Text Placeholder 2"/>
          <p:cNvSpPr>
            <a:spLocks noGrp="1"/>
          </p:cNvSpPr>
          <p:nvPr>
            <p:ph type="body" idx="1"/>
          </p:nvPr>
        </p:nvSpPr>
        <p:spPr>
          <a:xfrm>
            <a:off x="515791" y="7107296"/>
            <a:ext cx="6520220" cy="2323206"/>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1627A4-4FCA-4050-B8FF-2636B152CBAA}" type="datetimeFigureOut">
              <a:rPr lang="en-AU" smtClean="0"/>
              <a:t>11/09/2026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211549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9728" y="2827183"/>
            <a:ext cx="3212862" cy="6738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27085" y="2827183"/>
            <a:ext cx="3212862" cy="6738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1627A4-4FCA-4050-B8FF-2636B152CBAA}" type="datetimeFigureOut">
              <a:rPr lang="en-AU" smtClean="0"/>
              <a:t>11/09/2026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3096022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5439"/>
            <a:ext cx="6520220" cy="205278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0713" y="2603468"/>
            <a:ext cx="3198096" cy="1275919"/>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4" name="Content Placeholder 3"/>
          <p:cNvSpPr>
            <a:spLocks noGrp="1"/>
          </p:cNvSpPr>
          <p:nvPr>
            <p:ph sz="half" idx="2"/>
          </p:nvPr>
        </p:nvSpPr>
        <p:spPr>
          <a:xfrm>
            <a:off x="520713" y="3879387"/>
            <a:ext cx="3198096" cy="5705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27086" y="2603468"/>
            <a:ext cx="3213847" cy="1275919"/>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6" name="Content Placeholder 5"/>
          <p:cNvSpPr>
            <a:spLocks noGrp="1"/>
          </p:cNvSpPr>
          <p:nvPr>
            <p:ph sz="quarter" idx="4"/>
          </p:nvPr>
        </p:nvSpPr>
        <p:spPr>
          <a:xfrm>
            <a:off x="3827086" y="3879387"/>
            <a:ext cx="3213847" cy="5705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1627A4-4FCA-4050-B8FF-2636B152CBAA}" type="datetimeFigureOut">
              <a:rPr lang="en-AU" smtClean="0"/>
              <a:t>11/09/2026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162125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1627A4-4FCA-4050-B8FF-2636B152CBAA}" type="datetimeFigureOut">
              <a:rPr lang="en-AU" smtClean="0"/>
              <a:t>11/09/2026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108240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627A4-4FCA-4050-B8FF-2636B152CBAA}" type="datetimeFigureOut">
              <a:rPr lang="en-AU" smtClean="0"/>
              <a:t>11/09/2026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1045771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08025"/>
            <a:ext cx="2438192" cy="2478088"/>
          </a:xfrm>
        </p:spPr>
        <p:txBody>
          <a:bodyPr anchor="b"/>
          <a:lstStyle>
            <a:lvl1pPr>
              <a:defRPr sz="2645"/>
            </a:lvl1pPr>
          </a:lstStyle>
          <a:p>
            <a:r>
              <a:rPr lang="en-US"/>
              <a:t>Click to edit Master title style</a:t>
            </a:r>
            <a:endParaRPr lang="en-US" dirty="0"/>
          </a:p>
        </p:txBody>
      </p:sp>
      <p:sp>
        <p:nvSpPr>
          <p:cNvPr id="3" name="Content Placeholder 2"/>
          <p:cNvSpPr>
            <a:spLocks noGrp="1"/>
          </p:cNvSpPr>
          <p:nvPr>
            <p:ph idx="1"/>
          </p:nvPr>
        </p:nvSpPr>
        <p:spPr>
          <a:xfrm>
            <a:off x="3213847" y="1529140"/>
            <a:ext cx="3827085" cy="7547350"/>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0712" y="3186112"/>
            <a:ext cx="2438192" cy="5902668"/>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2F1627A4-4FCA-4050-B8FF-2636B152CBAA}" type="datetimeFigureOut">
              <a:rPr lang="en-AU" smtClean="0"/>
              <a:t>11/09/2026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4291595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08025"/>
            <a:ext cx="2438192" cy="2478088"/>
          </a:xfrm>
        </p:spPr>
        <p:txBody>
          <a:bodyPr anchor="b"/>
          <a:lstStyle>
            <a:lvl1pPr>
              <a:defRPr sz="2645"/>
            </a:lvl1pPr>
          </a:lstStyle>
          <a:p>
            <a:r>
              <a:rPr lang="en-US"/>
              <a:t>Click to edit Master title style</a:t>
            </a:r>
            <a:endParaRPr lang="en-US" dirty="0"/>
          </a:p>
        </p:txBody>
      </p:sp>
      <p:sp>
        <p:nvSpPr>
          <p:cNvPr id="3" name="Picture Placeholder 2"/>
          <p:cNvSpPr>
            <a:spLocks noGrp="1" noChangeAspect="1"/>
          </p:cNvSpPr>
          <p:nvPr>
            <p:ph type="pic" idx="1"/>
          </p:nvPr>
        </p:nvSpPr>
        <p:spPr>
          <a:xfrm>
            <a:off x="3213847" y="1529140"/>
            <a:ext cx="3827085" cy="7547350"/>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US"/>
              <a:t>Click icon to add picture</a:t>
            </a:r>
            <a:endParaRPr lang="en-US" dirty="0"/>
          </a:p>
        </p:txBody>
      </p:sp>
      <p:sp>
        <p:nvSpPr>
          <p:cNvPr id="4" name="Text Placeholder 3"/>
          <p:cNvSpPr>
            <a:spLocks noGrp="1"/>
          </p:cNvSpPr>
          <p:nvPr>
            <p:ph type="body" sz="half" idx="2"/>
          </p:nvPr>
        </p:nvSpPr>
        <p:spPr>
          <a:xfrm>
            <a:off x="520712" y="3186112"/>
            <a:ext cx="2438192" cy="5902668"/>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2F1627A4-4FCA-4050-B8FF-2636B152CBAA}" type="datetimeFigureOut">
              <a:rPr lang="en-AU" smtClean="0"/>
              <a:t>11/09/2026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D714584-846A-4210-8184-53ABE5D4FAEC}" type="slidenum">
              <a:rPr lang="en-AU" smtClean="0"/>
              <a:t>‹#›</a:t>
            </a:fld>
            <a:endParaRPr lang="en-AU"/>
          </a:p>
        </p:txBody>
      </p:sp>
    </p:spTree>
    <p:extLst>
      <p:ext uri="{BB962C8B-B14F-4D97-AF65-F5344CB8AC3E}">
        <p14:creationId xmlns:p14="http://schemas.microsoft.com/office/powerpoint/2010/main" val="1881025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5439"/>
            <a:ext cx="6520220" cy="205278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8" y="2827183"/>
            <a:ext cx="6520220" cy="67385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843516"/>
            <a:ext cx="1700927" cy="565437"/>
          </a:xfrm>
          <a:prstGeom prst="rect">
            <a:avLst/>
          </a:prstGeom>
        </p:spPr>
        <p:txBody>
          <a:bodyPr vert="horz" lIns="91440" tIns="45720" rIns="91440" bIns="45720" rtlCol="0" anchor="ctr"/>
          <a:lstStyle>
            <a:lvl1pPr algn="l">
              <a:defRPr sz="992">
                <a:solidFill>
                  <a:schemeClr val="tx1">
                    <a:tint val="82000"/>
                  </a:schemeClr>
                </a:solidFill>
              </a:defRPr>
            </a:lvl1pPr>
          </a:lstStyle>
          <a:p>
            <a:fld id="{2F1627A4-4FCA-4050-B8FF-2636B152CBAA}" type="datetimeFigureOut">
              <a:rPr lang="en-AU" smtClean="0"/>
              <a:t>11/09/2026</a:t>
            </a:fld>
            <a:endParaRPr lang="en-AU"/>
          </a:p>
        </p:txBody>
      </p:sp>
      <p:sp>
        <p:nvSpPr>
          <p:cNvPr id="5" name="Footer Placeholder 4"/>
          <p:cNvSpPr>
            <a:spLocks noGrp="1"/>
          </p:cNvSpPr>
          <p:nvPr>
            <p:ph type="ftr" sz="quarter" idx="3"/>
          </p:nvPr>
        </p:nvSpPr>
        <p:spPr>
          <a:xfrm>
            <a:off x="2504143" y="9843516"/>
            <a:ext cx="2551390" cy="565437"/>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en-AU"/>
          </a:p>
        </p:txBody>
      </p:sp>
      <p:sp>
        <p:nvSpPr>
          <p:cNvPr id="6" name="Slide Number Placeholder 5"/>
          <p:cNvSpPr>
            <a:spLocks noGrp="1"/>
          </p:cNvSpPr>
          <p:nvPr>
            <p:ph type="sldNum" sz="quarter" idx="4"/>
          </p:nvPr>
        </p:nvSpPr>
        <p:spPr>
          <a:xfrm>
            <a:off x="5339020" y="9843516"/>
            <a:ext cx="1700927" cy="565437"/>
          </a:xfrm>
          <a:prstGeom prst="rect">
            <a:avLst/>
          </a:prstGeom>
        </p:spPr>
        <p:txBody>
          <a:bodyPr vert="horz" lIns="91440" tIns="45720" rIns="91440" bIns="45720" rtlCol="0" anchor="ctr"/>
          <a:lstStyle>
            <a:lvl1pPr algn="r">
              <a:defRPr sz="992">
                <a:solidFill>
                  <a:schemeClr val="tx1">
                    <a:tint val="82000"/>
                  </a:schemeClr>
                </a:solidFill>
              </a:defRPr>
            </a:lvl1pPr>
          </a:lstStyle>
          <a:p>
            <a:fld id="{5D714584-846A-4210-8184-53ABE5D4FAEC}" type="slidenum">
              <a:rPr lang="en-AU" smtClean="0"/>
              <a:t>‹#›</a:t>
            </a:fld>
            <a:endParaRPr lang="en-AU"/>
          </a:p>
        </p:txBody>
      </p:sp>
    </p:spTree>
    <p:extLst>
      <p:ext uri="{BB962C8B-B14F-4D97-AF65-F5344CB8AC3E}">
        <p14:creationId xmlns:p14="http://schemas.microsoft.com/office/powerpoint/2010/main" val="997212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sacredheartwestmead.com.au/newchurch" TargetMode="External"/><Relationship Id="rId13" Type="http://schemas.openxmlformats.org/officeDocument/2006/relationships/hyperlink" Target="https://learning.safeguarding.org.au/" TargetMode="External"/><Relationship Id="rId18" Type="http://schemas.openxmlformats.org/officeDocument/2006/relationships/image" Target="../media/image18.jpe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hyperlink" Target="mailto:office@sacredheartwestmead.com.au" TargetMode="External"/><Relationship Id="rId17" Type="http://schemas.openxmlformats.org/officeDocument/2006/relationships/image" Target="../media/image17.png"/><Relationship Id="rId2" Type="http://schemas.openxmlformats.org/officeDocument/2006/relationships/image" Target="../media/image5.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3.jpeg"/><Relationship Id="rId5" Type="http://schemas.openxmlformats.org/officeDocument/2006/relationships/image" Target="../media/image8.png"/><Relationship Id="rId15" Type="http://schemas.openxmlformats.org/officeDocument/2006/relationships/image" Target="../media/image15.emf"/><Relationship Id="rId10" Type="http://schemas.openxmlformats.org/officeDocument/2006/relationships/image" Target="../media/image12.png"/><Relationship Id="rId19" Type="http://schemas.openxmlformats.org/officeDocument/2006/relationships/image" Target="../media/image19.png"/><Relationship Id="rId4" Type="http://schemas.openxmlformats.org/officeDocument/2006/relationships/image" Target="../media/image7.jpeg"/><Relationship Id="rId9" Type="http://schemas.openxmlformats.org/officeDocument/2006/relationships/image" Target="../media/image11.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DD2254D-224E-B882-7196-61D412EAE2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00" y="180000"/>
            <a:ext cx="1374776" cy="132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9" name="Picture 5">
            <a:extLst>
              <a:ext uri="{FF2B5EF4-FFF2-40B4-BE49-F238E27FC236}">
                <a16:creationId xmlns:a16="http://schemas.microsoft.com/office/drawing/2014/main" id="{76F66324-6950-5060-24FF-5B3F7DB88E3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0000" y="180000"/>
            <a:ext cx="865188" cy="93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cxnSp>
        <p:nvCxnSpPr>
          <p:cNvPr id="15" name="Straight Connector 14">
            <a:extLst>
              <a:ext uri="{FF2B5EF4-FFF2-40B4-BE49-F238E27FC236}">
                <a16:creationId xmlns:a16="http://schemas.microsoft.com/office/drawing/2014/main" id="{7C5FD16B-DDF5-FC19-60F8-1349A284BDA8}"/>
              </a:ext>
            </a:extLst>
          </p:cNvPr>
          <p:cNvCxnSpPr>
            <a:cxnSpLocks/>
          </p:cNvCxnSpPr>
          <p:nvPr/>
        </p:nvCxnSpPr>
        <p:spPr>
          <a:xfrm>
            <a:off x="180000" y="1596526"/>
            <a:ext cx="716518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9EB24522-C328-5030-4415-03A4C54A2CDE}"/>
              </a:ext>
            </a:extLst>
          </p:cNvPr>
          <p:cNvSpPr txBox="1"/>
          <p:nvPr/>
        </p:nvSpPr>
        <p:spPr>
          <a:xfrm>
            <a:off x="1296813" y="1604399"/>
            <a:ext cx="6048375" cy="307777"/>
          </a:xfrm>
          <a:prstGeom prst="rect">
            <a:avLst/>
          </a:prstGeom>
          <a:noFill/>
        </p:spPr>
        <p:txBody>
          <a:bodyPr wrap="square" rtlCol="0">
            <a:spAutoFit/>
          </a:bodyPr>
          <a:lstStyle/>
          <a:p>
            <a:r>
              <a:rPr lang="en-AU" sz="1400" b="1" i="1" dirty="0">
                <a:latin typeface="Calibri" panose="020F0502020204030204" pitchFamily="34" charset="0"/>
                <a:ea typeface="Calibri" panose="020F0502020204030204" pitchFamily="34" charset="0"/>
                <a:cs typeface="Calibri" panose="020F0502020204030204" pitchFamily="34" charset="0"/>
              </a:rPr>
              <a:t>‘The sacred heart of Jesus is an open heart . . .’   </a:t>
            </a:r>
            <a:r>
              <a:rPr lang="en-AU" sz="1100" b="1" dirty="0">
                <a:latin typeface="Calibri" panose="020F0502020204030204" pitchFamily="34" charset="0"/>
                <a:ea typeface="Calibri" panose="020F0502020204030204" pitchFamily="34" charset="0"/>
                <a:cs typeface="Calibri" panose="020F0502020204030204" pitchFamily="34" charset="0"/>
              </a:rPr>
              <a:t>St Teresa of Kolkata</a:t>
            </a:r>
          </a:p>
        </p:txBody>
      </p:sp>
      <p:sp>
        <p:nvSpPr>
          <p:cNvPr id="22" name="TextBox 21">
            <a:extLst>
              <a:ext uri="{FF2B5EF4-FFF2-40B4-BE49-F238E27FC236}">
                <a16:creationId xmlns:a16="http://schemas.microsoft.com/office/drawing/2014/main" id="{EB965DAB-1161-C0A4-E6B7-C6D9613FD67D}"/>
              </a:ext>
            </a:extLst>
          </p:cNvPr>
          <p:cNvSpPr txBox="1"/>
          <p:nvPr/>
        </p:nvSpPr>
        <p:spPr>
          <a:xfrm>
            <a:off x="2127922" y="180000"/>
            <a:ext cx="3574143" cy="381000"/>
          </a:xfrm>
          <a:prstGeom prst="rect">
            <a:avLst/>
          </a:prstGeom>
          <a:noFill/>
        </p:spPr>
        <p:txBody>
          <a:bodyPr wrap="square" rtlCol="0">
            <a:spAutoFit/>
          </a:bodyPr>
          <a:lstStyle/>
          <a:p>
            <a:r>
              <a:rPr lang="en-AU" b="1" spc="100" dirty="0">
                <a:solidFill>
                  <a:srgbClr val="194B43"/>
                </a:solidFill>
                <a:latin typeface="Calibri" panose="020F0502020204030204" pitchFamily="34" charset="0"/>
                <a:ea typeface="Calibri" panose="020F0502020204030204" pitchFamily="34" charset="0"/>
                <a:cs typeface="Calibri" panose="020F0502020204030204" pitchFamily="34" charset="0"/>
              </a:rPr>
              <a:t>Westmead Catholic Community</a:t>
            </a:r>
          </a:p>
        </p:txBody>
      </p:sp>
      <p:sp>
        <p:nvSpPr>
          <p:cNvPr id="25" name="TextBox 24">
            <a:extLst>
              <a:ext uri="{FF2B5EF4-FFF2-40B4-BE49-F238E27FC236}">
                <a16:creationId xmlns:a16="http://schemas.microsoft.com/office/drawing/2014/main" id="{F4EEDE78-FC0A-1C5D-512C-D2572B33F80F}"/>
              </a:ext>
            </a:extLst>
          </p:cNvPr>
          <p:cNvSpPr txBox="1"/>
          <p:nvPr/>
        </p:nvSpPr>
        <p:spPr>
          <a:xfrm>
            <a:off x="1900879" y="405989"/>
            <a:ext cx="4028227" cy="646331"/>
          </a:xfrm>
          <a:prstGeom prst="rect">
            <a:avLst/>
          </a:prstGeom>
          <a:noFill/>
        </p:spPr>
        <p:txBody>
          <a:bodyPr wrap="square" rtlCol="0">
            <a:spAutoFit/>
          </a:bodyPr>
          <a:lstStyle/>
          <a:p>
            <a:r>
              <a:rPr lang="en-AU" sz="3600" b="1" i="1" cap="small" spc="300" dirty="0">
                <a:solidFill>
                  <a:srgbClr val="1707B1"/>
                </a:solidFill>
                <a:latin typeface="Calibri" panose="020F0502020204030204" pitchFamily="34" charset="0"/>
                <a:ea typeface="Calibri" panose="020F0502020204030204" pitchFamily="34" charset="0"/>
                <a:cs typeface="Calibri" panose="020F0502020204030204" pitchFamily="34" charset="0"/>
              </a:rPr>
              <a:t>Parish Heartbeats</a:t>
            </a:r>
          </a:p>
        </p:txBody>
      </p:sp>
      <p:sp>
        <p:nvSpPr>
          <p:cNvPr id="26" name="TextBox 25">
            <a:extLst>
              <a:ext uri="{FF2B5EF4-FFF2-40B4-BE49-F238E27FC236}">
                <a16:creationId xmlns:a16="http://schemas.microsoft.com/office/drawing/2014/main" id="{4639AAE8-D0AD-13C7-B838-A788F604EDEA}"/>
              </a:ext>
            </a:extLst>
          </p:cNvPr>
          <p:cNvSpPr txBox="1"/>
          <p:nvPr/>
        </p:nvSpPr>
        <p:spPr>
          <a:xfrm>
            <a:off x="1520628" y="1037726"/>
            <a:ext cx="4988166" cy="523220"/>
          </a:xfrm>
          <a:prstGeom prst="rect">
            <a:avLst/>
          </a:prstGeom>
          <a:noFill/>
        </p:spPr>
        <p:txBody>
          <a:bodyPr wrap="square" rtlCol="0">
            <a:spAutoFit/>
          </a:bodyPr>
          <a:lstStyle/>
          <a:p>
            <a:r>
              <a:rPr lang="en-AU" sz="1000" b="1" dirty="0">
                <a:latin typeface="Calibri" panose="020F0502020204030204" pitchFamily="34" charset="0"/>
                <a:ea typeface="Calibri" panose="020F0502020204030204" pitchFamily="34" charset="0"/>
                <a:cs typeface="Calibri" panose="020F0502020204030204" pitchFamily="34" charset="0"/>
              </a:rPr>
              <a:t>                               Official Weekly Bulletin of Sacred Heart Parish, Westmead</a:t>
            </a:r>
          </a:p>
          <a:p>
            <a:r>
              <a:rPr lang="en-AU" sz="900" dirty="0">
                <a:latin typeface="Calibri" panose="020F0502020204030204" pitchFamily="34" charset="0"/>
                <a:ea typeface="Calibri" panose="020F0502020204030204" pitchFamily="34" charset="0"/>
                <a:cs typeface="Calibri" panose="020F0502020204030204" pitchFamily="34" charset="0"/>
              </a:rPr>
              <a:t>Parish Office: 14 Ralph Street, Westmead NSW 2145     Telephone: 9635 9262</a:t>
            </a:r>
          </a:p>
          <a:p>
            <a:r>
              <a:rPr lang="en-AU" sz="900" dirty="0">
                <a:latin typeface="Calibri" panose="020F0502020204030204" pitchFamily="34" charset="0"/>
                <a:ea typeface="Calibri" panose="020F0502020204030204" pitchFamily="34" charset="0"/>
                <a:cs typeface="Calibri" panose="020F0502020204030204" pitchFamily="34" charset="0"/>
              </a:rPr>
              <a:t>Email Address: office@sacredheartwestmead.com.au      Website: www.sacredheartwestmead.com.au</a:t>
            </a:r>
          </a:p>
        </p:txBody>
      </p:sp>
      <p:cxnSp>
        <p:nvCxnSpPr>
          <p:cNvPr id="27" name="Straight Connector 26">
            <a:extLst>
              <a:ext uri="{FF2B5EF4-FFF2-40B4-BE49-F238E27FC236}">
                <a16:creationId xmlns:a16="http://schemas.microsoft.com/office/drawing/2014/main" id="{657229C9-390B-C4B2-2100-0270A96BA0B5}"/>
              </a:ext>
            </a:extLst>
          </p:cNvPr>
          <p:cNvCxnSpPr>
            <a:cxnSpLocks/>
          </p:cNvCxnSpPr>
          <p:nvPr/>
        </p:nvCxnSpPr>
        <p:spPr>
          <a:xfrm>
            <a:off x="197243" y="1912176"/>
            <a:ext cx="716518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613DB6C1-F09B-60F6-163F-086C4CCB7BBE}"/>
              </a:ext>
            </a:extLst>
          </p:cNvPr>
          <p:cNvSpPr txBox="1"/>
          <p:nvPr/>
        </p:nvSpPr>
        <p:spPr>
          <a:xfrm>
            <a:off x="168040" y="1884906"/>
            <a:ext cx="7165188" cy="307777"/>
          </a:xfrm>
          <a:prstGeom prst="rect">
            <a:avLst/>
          </a:prstGeom>
          <a:noFill/>
        </p:spPr>
        <p:txBody>
          <a:bodyPr wrap="square" rtlCol="0">
            <a:spAutoFit/>
          </a:bodyPr>
          <a:lstStyle/>
          <a:p>
            <a:r>
              <a:rPr lang="en-AU" sz="1400" dirty="0">
                <a:solidFill>
                  <a:srgbClr val="008986"/>
                </a:solidFill>
                <a:latin typeface="Calibri" panose="020F0502020204030204" pitchFamily="34" charset="0"/>
                <a:ea typeface="Calibri" panose="020F0502020204030204" pitchFamily="34" charset="0"/>
                <a:cs typeface="Calibri" panose="020F0502020204030204" pitchFamily="34" charset="0"/>
              </a:rPr>
              <a:t> 24th Sunday in Ordinary Time                                                                            12 – 13 September 2026</a:t>
            </a:r>
          </a:p>
        </p:txBody>
      </p:sp>
      <p:cxnSp>
        <p:nvCxnSpPr>
          <p:cNvPr id="31" name="Straight Connector 30">
            <a:extLst>
              <a:ext uri="{FF2B5EF4-FFF2-40B4-BE49-F238E27FC236}">
                <a16:creationId xmlns:a16="http://schemas.microsoft.com/office/drawing/2014/main" id="{B39BABEF-1A49-DFE6-13C9-1D844D79AAF8}"/>
              </a:ext>
            </a:extLst>
          </p:cNvPr>
          <p:cNvCxnSpPr>
            <a:cxnSpLocks/>
          </p:cNvCxnSpPr>
          <p:nvPr/>
        </p:nvCxnSpPr>
        <p:spPr>
          <a:xfrm>
            <a:off x="197243" y="2189009"/>
            <a:ext cx="716518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68CD5F45-F1B0-F0C2-FB37-A4F53BB35E25}"/>
              </a:ext>
            </a:extLst>
          </p:cNvPr>
          <p:cNvSpPr txBox="1"/>
          <p:nvPr/>
        </p:nvSpPr>
        <p:spPr>
          <a:xfrm>
            <a:off x="5257800" y="2185336"/>
            <a:ext cx="2104631" cy="7071167"/>
          </a:xfrm>
          <a:prstGeom prst="rect">
            <a:avLst/>
          </a:prstGeom>
          <a:noFill/>
          <a:ln>
            <a:solidFill>
              <a:srgbClr val="C00000"/>
            </a:solidFill>
          </a:ln>
        </p:spPr>
        <p:txBody>
          <a:bodyPr wrap="square" rtlCol="0">
            <a:spAutoFit/>
          </a:bodyPr>
          <a:lstStyle/>
          <a:p>
            <a:pPr algn="ctr"/>
            <a:r>
              <a:rPr lang="en-US" sz="1300" b="1" cap="small" spc="150" dirty="0">
                <a:solidFill>
                  <a:srgbClr val="C00000"/>
                </a:solidFill>
                <a:latin typeface="Calibri" panose="020F0502020204030204" pitchFamily="34" charset="0"/>
                <a:ea typeface="Calibri" panose="020F0502020204030204" pitchFamily="34" charset="0"/>
                <a:cs typeface="Calibri" panose="020F0502020204030204" pitchFamily="34" charset="0"/>
              </a:rPr>
              <a:t>Parish Contacts</a:t>
            </a:r>
            <a:endParaRPr lang="en-AU" sz="1300" spc="15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algn="ctr"/>
            <a:r>
              <a:rPr lang="en-AU" sz="950" dirty="0">
                <a:latin typeface="Calibri" panose="020F0502020204030204" pitchFamily="34" charset="0"/>
                <a:ea typeface="Calibri" panose="020F0502020204030204" pitchFamily="34" charset="0"/>
                <a:cs typeface="Calibri" panose="020F0502020204030204" pitchFamily="34" charset="0"/>
              </a:rPr>
              <a:t>(02) 9635 9262</a:t>
            </a:r>
          </a:p>
          <a:p>
            <a:pPr algn="ctr"/>
            <a:r>
              <a:rPr lang="en-AU" sz="900" dirty="0">
                <a:latin typeface="Calibri" panose="020F0502020204030204" pitchFamily="34" charset="0"/>
                <a:ea typeface="Calibri" panose="020F0502020204030204" pitchFamily="34" charset="0"/>
                <a:cs typeface="Calibri" panose="020F0502020204030204" pitchFamily="34" charset="0"/>
              </a:rPr>
              <a:t>www.sacredheartwestmead.com.au</a:t>
            </a:r>
          </a:p>
          <a:p>
            <a:pPr algn="ctr"/>
            <a:r>
              <a:rPr lang="en-AU" sz="800" dirty="0">
                <a:latin typeface="Calibri" panose="020F0502020204030204" pitchFamily="34" charset="0"/>
                <a:ea typeface="Calibri" panose="020F0502020204030204" pitchFamily="34" charset="0"/>
                <a:cs typeface="Calibri" panose="020F0502020204030204" pitchFamily="34" charset="0"/>
              </a:rPr>
              <a:t>www.facebook.com/Sacred-Heart-Westmead</a:t>
            </a:r>
          </a:p>
          <a:p>
            <a:pPr algn="ctr"/>
            <a:r>
              <a:rPr lang="en-US" sz="600" dirty="0">
                <a:latin typeface="Calibri" panose="020F0502020204030204" pitchFamily="34" charset="0"/>
                <a:ea typeface="Calibri" panose="020F0502020204030204" pitchFamily="34" charset="0"/>
                <a:cs typeface="Calibri" panose="020F0502020204030204" pitchFamily="34" charset="0"/>
              </a:rPr>
              <a:t> </a:t>
            </a:r>
            <a:endParaRPr lang="en-AU" sz="600" dirty="0">
              <a:latin typeface="Calibri" panose="020F0502020204030204" pitchFamily="34" charset="0"/>
              <a:ea typeface="Calibri" panose="020F0502020204030204" pitchFamily="34" charset="0"/>
              <a:cs typeface="Calibri" panose="020F0502020204030204" pitchFamily="34" charset="0"/>
            </a:endParaRPr>
          </a:p>
          <a:p>
            <a:pPr algn="ctr"/>
            <a:r>
              <a:rPr lang="en-US" sz="1000" b="1" dirty="0">
                <a:latin typeface="Calibri" panose="020F0502020204030204" pitchFamily="34" charset="0"/>
                <a:ea typeface="Calibri" panose="020F0502020204030204" pitchFamily="34" charset="0"/>
                <a:cs typeface="Calibri" panose="020F0502020204030204" pitchFamily="34" charset="0"/>
              </a:rPr>
              <a:t>Parish</a:t>
            </a:r>
            <a:r>
              <a:rPr lang="en-US" sz="1000" b="1" i="1" dirty="0">
                <a:latin typeface="Calibri" panose="020F0502020204030204" pitchFamily="34" charset="0"/>
                <a:ea typeface="Calibri" panose="020F0502020204030204" pitchFamily="34" charset="0"/>
                <a:cs typeface="Calibri" panose="020F0502020204030204" pitchFamily="34" charset="0"/>
              </a:rPr>
              <a:t> </a:t>
            </a:r>
            <a:r>
              <a:rPr lang="en-US" sz="1000" b="1" dirty="0">
                <a:latin typeface="Calibri" panose="020F0502020204030204" pitchFamily="34" charset="0"/>
                <a:ea typeface="Calibri" panose="020F0502020204030204" pitchFamily="34" charset="0"/>
                <a:cs typeface="Calibri" panose="020F0502020204030204" pitchFamily="34" charset="0"/>
              </a:rPr>
              <a:t>Priest</a:t>
            </a:r>
            <a:endParaRPr lang="en-AU" sz="1000" dirty="0">
              <a:latin typeface="Calibri" panose="020F0502020204030204" pitchFamily="34" charset="0"/>
              <a:ea typeface="Calibri" panose="020F0502020204030204" pitchFamily="34" charset="0"/>
              <a:cs typeface="Calibri" panose="020F0502020204030204" pitchFamily="34" charset="0"/>
            </a:endParaRPr>
          </a:p>
          <a:p>
            <a:pPr algn="ctr"/>
            <a:r>
              <a:rPr lang="en-US" sz="1000" dirty="0">
                <a:latin typeface="Calibri" panose="020F0502020204030204" pitchFamily="34" charset="0"/>
                <a:ea typeface="Calibri" panose="020F0502020204030204" pitchFamily="34" charset="0"/>
                <a:cs typeface="Calibri" panose="020F0502020204030204" pitchFamily="34" charset="0"/>
              </a:rPr>
              <a:t>Rev Fr Walter Fogarty PP</a:t>
            </a:r>
            <a:endParaRPr lang="en-AU" sz="100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Email:  </a:t>
            </a:r>
            <a:r>
              <a:rPr lang="en-US" sz="950" dirty="0" err="1">
                <a:latin typeface="Calibri" panose="020F0502020204030204" pitchFamily="34" charset="0"/>
                <a:ea typeface="Calibri" panose="020F0502020204030204" pitchFamily="34" charset="0"/>
                <a:cs typeface="Calibri" panose="020F0502020204030204" pitchFamily="34" charset="0"/>
              </a:rPr>
              <a:t>frwalter</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@sacredheartwestmead.com.au </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400" dirty="0">
                <a:latin typeface="Calibri" panose="020F0502020204030204" pitchFamily="34" charset="0"/>
                <a:ea typeface="Calibri" panose="020F0502020204030204" pitchFamily="34" charset="0"/>
                <a:cs typeface="Calibri" panose="020F0502020204030204" pitchFamily="34" charset="0"/>
              </a:rPr>
              <a:t> </a:t>
            </a:r>
            <a:endParaRPr lang="en-AU" sz="400" dirty="0">
              <a:latin typeface="Calibri" panose="020F0502020204030204" pitchFamily="34" charset="0"/>
              <a:ea typeface="Calibri" panose="020F0502020204030204" pitchFamily="34" charset="0"/>
              <a:cs typeface="Calibri" panose="020F0502020204030204" pitchFamily="34" charset="0"/>
            </a:endParaRPr>
          </a:p>
          <a:p>
            <a:pPr algn="ctr"/>
            <a:r>
              <a:rPr lang="en-US" sz="1000" b="1" dirty="0">
                <a:latin typeface="Calibri" panose="020F0502020204030204" pitchFamily="34" charset="0"/>
                <a:ea typeface="Calibri" panose="020F0502020204030204" pitchFamily="34" charset="0"/>
                <a:cs typeface="Calibri" panose="020F0502020204030204" pitchFamily="34" charset="0"/>
              </a:rPr>
              <a:t>Parish Administrator  </a:t>
            </a:r>
            <a:endParaRPr lang="en-AU" sz="100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Virginia Knight (Tuesday - Thursday)  </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Email:  office</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@sacredheartwestmead.com.au </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400" dirty="0">
                <a:latin typeface="Calibri" panose="020F0502020204030204" pitchFamily="34" charset="0"/>
                <a:ea typeface="Calibri" panose="020F0502020204030204" pitchFamily="34" charset="0"/>
                <a:cs typeface="Calibri" panose="020F0502020204030204" pitchFamily="34" charset="0"/>
              </a:rPr>
              <a:t> </a:t>
            </a:r>
            <a:endParaRPr lang="en-AU" sz="400" dirty="0">
              <a:latin typeface="Calibri" panose="020F0502020204030204" pitchFamily="34" charset="0"/>
              <a:ea typeface="Calibri" panose="020F0502020204030204" pitchFamily="34" charset="0"/>
              <a:cs typeface="Calibri" panose="020F0502020204030204" pitchFamily="34" charset="0"/>
            </a:endParaRPr>
          </a:p>
          <a:p>
            <a:pPr algn="ctr"/>
            <a:r>
              <a:rPr lang="en-US" sz="1000" b="1" dirty="0">
                <a:latin typeface="Calibri" panose="020F0502020204030204" pitchFamily="34" charset="0"/>
                <a:ea typeface="Calibri" panose="020F0502020204030204" pitchFamily="34" charset="0"/>
                <a:cs typeface="Calibri" panose="020F0502020204030204" pitchFamily="34" charset="0"/>
              </a:rPr>
              <a:t>Sacramental Coordinator</a:t>
            </a:r>
            <a:endParaRPr lang="en-AU" sz="100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Anne Monahan (Friday)   </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Email:  sacraments</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@sacredheartwestmead.com.au </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400" dirty="0">
                <a:latin typeface="Calibri" panose="020F0502020204030204" pitchFamily="34" charset="0"/>
                <a:ea typeface="Calibri" panose="020F0502020204030204" pitchFamily="34" charset="0"/>
                <a:cs typeface="Calibri" panose="020F0502020204030204" pitchFamily="34" charset="0"/>
              </a:rPr>
              <a:t> </a:t>
            </a:r>
            <a:endParaRPr lang="en-AU" sz="400" dirty="0">
              <a:latin typeface="Calibri" panose="020F0502020204030204" pitchFamily="34" charset="0"/>
              <a:ea typeface="Calibri" panose="020F0502020204030204" pitchFamily="34" charset="0"/>
              <a:cs typeface="Calibri" panose="020F0502020204030204" pitchFamily="34" charset="0"/>
            </a:endParaRPr>
          </a:p>
          <a:p>
            <a:pPr algn="ctr"/>
            <a:r>
              <a:rPr lang="en-US" sz="1000" b="1" dirty="0">
                <a:latin typeface="Calibri" panose="020F0502020204030204" pitchFamily="34" charset="0"/>
                <a:ea typeface="Calibri" panose="020F0502020204030204" pitchFamily="34" charset="0"/>
                <a:cs typeface="Calibri" panose="020F0502020204030204" pitchFamily="34" charset="0"/>
              </a:rPr>
              <a:t>Deacon</a:t>
            </a:r>
            <a:endParaRPr lang="en-AU" sz="100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Rev </a:t>
            </a:r>
            <a:r>
              <a:rPr lang="en-US" sz="950" dirty="0" err="1">
                <a:latin typeface="Calibri" panose="020F0502020204030204" pitchFamily="34" charset="0"/>
                <a:ea typeface="Calibri" panose="020F0502020204030204" pitchFamily="34" charset="0"/>
                <a:cs typeface="Calibri" panose="020F0502020204030204" pitchFamily="34" charset="0"/>
              </a:rPr>
              <a:t>Mr</a:t>
            </a:r>
            <a:r>
              <a:rPr lang="en-US" sz="950" dirty="0">
                <a:latin typeface="Calibri" panose="020F0502020204030204" pitchFamily="34" charset="0"/>
                <a:ea typeface="Calibri" panose="020F0502020204030204" pitchFamily="34" charset="0"/>
                <a:cs typeface="Calibri" panose="020F0502020204030204" pitchFamily="34" charset="0"/>
              </a:rPr>
              <a:t> Mick Flew (retired)   </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US" sz="600" dirty="0">
                <a:latin typeface="Calibri" panose="020F0502020204030204" pitchFamily="34" charset="0"/>
                <a:ea typeface="Calibri" panose="020F0502020204030204" pitchFamily="34" charset="0"/>
                <a:cs typeface="Calibri" panose="020F0502020204030204" pitchFamily="34" charset="0"/>
              </a:rPr>
              <a:t> </a:t>
            </a:r>
            <a:endParaRPr lang="en-AU" sz="600" dirty="0">
              <a:latin typeface="Calibri" panose="020F0502020204030204" pitchFamily="34" charset="0"/>
              <a:ea typeface="Calibri" panose="020F0502020204030204" pitchFamily="34" charset="0"/>
              <a:cs typeface="Calibri" panose="020F0502020204030204" pitchFamily="34" charset="0"/>
            </a:endParaRPr>
          </a:p>
          <a:p>
            <a:pPr algn="ctr"/>
            <a:r>
              <a:rPr lang="en-US" sz="950" b="1" dirty="0">
                <a:latin typeface="Calibri" panose="020F0502020204030204" pitchFamily="34" charset="0"/>
                <a:ea typeface="Calibri" panose="020F0502020204030204" pitchFamily="34" charset="0"/>
                <a:cs typeface="Calibri" panose="020F0502020204030204" pitchFamily="34" charset="0"/>
              </a:rPr>
              <a:t>Parish Primary School</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b="1" dirty="0">
                <a:latin typeface="Calibri" panose="020F0502020204030204" pitchFamily="34" charset="0"/>
                <a:ea typeface="Calibri" panose="020F0502020204030204" pitchFamily="34" charset="0"/>
                <a:cs typeface="Calibri" panose="020F0502020204030204" pitchFamily="34" charset="0"/>
              </a:rPr>
              <a:t>Sacred Heart Primary </a:t>
            </a:r>
            <a:r>
              <a:rPr lang="en-US" sz="950" b="1" dirty="0" err="1">
                <a:latin typeface="Calibri" panose="020F0502020204030204" pitchFamily="34" charset="0"/>
                <a:ea typeface="Calibri" panose="020F0502020204030204" pitchFamily="34" charset="0"/>
                <a:cs typeface="Calibri" panose="020F0502020204030204" pitchFamily="34" charset="0"/>
              </a:rPr>
              <a:t>Westmead</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Telephone: (02) 8841 2600 </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Principal: Julianne Regan</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Assistant Principal: Jodie Smith</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950" dirty="0">
                <a:latin typeface="Calibri" panose="020F0502020204030204" pitchFamily="34" charset="0"/>
                <a:ea typeface="Calibri" panose="020F0502020204030204" pitchFamily="34" charset="0"/>
                <a:cs typeface="Calibri" panose="020F0502020204030204" pitchFamily="34" charset="0"/>
              </a:rPr>
              <a:t>Assistant Principal: Katherine Stennett</a:t>
            </a:r>
            <a:endParaRPr lang="en-AU" sz="950" dirty="0">
              <a:latin typeface="Calibri" panose="020F0502020204030204" pitchFamily="34" charset="0"/>
              <a:ea typeface="Calibri" panose="020F0502020204030204" pitchFamily="34" charset="0"/>
              <a:cs typeface="Calibri" panose="020F0502020204030204" pitchFamily="34" charset="0"/>
            </a:endParaRPr>
          </a:p>
          <a:p>
            <a:pPr algn="ctr"/>
            <a:r>
              <a:rPr lang="en-US" sz="400" dirty="0">
                <a:latin typeface="Calibri" panose="020F0502020204030204" pitchFamily="34" charset="0"/>
                <a:ea typeface="Calibri" panose="020F0502020204030204" pitchFamily="34" charset="0"/>
                <a:cs typeface="Calibri" panose="020F0502020204030204" pitchFamily="34" charset="0"/>
              </a:rPr>
              <a:t> </a:t>
            </a:r>
            <a:endParaRPr lang="en-AU" sz="400" dirty="0">
              <a:latin typeface="Calibri" panose="020F0502020204030204" pitchFamily="34" charset="0"/>
              <a:ea typeface="Calibri" panose="020F0502020204030204" pitchFamily="34" charset="0"/>
              <a:cs typeface="Calibri" panose="020F0502020204030204" pitchFamily="34" charset="0"/>
            </a:endParaRPr>
          </a:p>
          <a:p>
            <a:pPr algn="ctr"/>
            <a:r>
              <a:rPr lang="en-AU" sz="900" b="1" dirty="0">
                <a:latin typeface="Calibri" panose="020F0502020204030204" pitchFamily="34" charset="0"/>
                <a:ea typeface="Calibri" panose="020F0502020204030204" pitchFamily="34" charset="0"/>
                <a:cs typeface="Calibri" panose="020F0502020204030204" pitchFamily="34" charset="0"/>
              </a:rPr>
              <a:t>Westmead Hospital Chaplain</a:t>
            </a:r>
            <a:endParaRPr lang="en-AU" sz="900" dirty="0">
              <a:latin typeface="Calibri" panose="020F0502020204030204" pitchFamily="34" charset="0"/>
              <a:ea typeface="Calibri" panose="020F0502020204030204" pitchFamily="34" charset="0"/>
              <a:cs typeface="Calibri" panose="020F0502020204030204" pitchFamily="34" charset="0"/>
            </a:endParaRPr>
          </a:p>
          <a:p>
            <a:pPr algn="ctr"/>
            <a:r>
              <a:rPr lang="en-AU" sz="900" dirty="0">
                <a:latin typeface="Calibri" panose="020F0502020204030204" pitchFamily="34" charset="0"/>
                <a:ea typeface="Calibri" panose="020F0502020204030204" pitchFamily="34" charset="0"/>
                <a:cs typeface="Calibri" panose="020F0502020204030204" pitchFamily="34" charset="0"/>
              </a:rPr>
              <a:t>Fr Domingo </a:t>
            </a:r>
            <a:r>
              <a:rPr lang="en-AU" sz="900" dirty="0" err="1">
                <a:latin typeface="Calibri" panose="020F0502020204030204" pitchFamily="34" charset="0"/>
                <a:ea typeface="Calibri" panose="020F0502020204030204" pitchFamily="34" charset="0"/>
                <a:cs typeface="Calibri" panose="020F0502020204030204" pitchFamily="34" charset="0"/>
              </a:rPr>
              <a:t>Barawid</a:t>
            </a:r>
            <a:r>
              <a:rPr lang="en-AU" sz="900" dirty="0">
                <a:latin typeface="Calibri" panose="020F0502020204030204" pitchFamily="34" charset="0"/>
                <a:ea typeface="Calibri" panose="020F0502020204030204" pitchFamily="34" charset="0"/>
                <a:cs typeface="Calibri" panose="020F0502020204030204" pitchFamily="34" charset="0"/>
              </a:rPr>
              <a:t> MI</a:t>
            </a:r>
          </a:p>
          <a:p>
            <a:pPr algn="ctr"/>
            <a:r>
              <a:rPr lang="en-AU" sz="900" dirty="0">
                <a:latin typeface="Calibri" panose="020F0502020204030204" pitchFamily="34" charset="0"/>
                <a:ea typeface="Calibri" panose="020F0502020204030204" pitchFamily="34" charset="0"/>
                <a:cs typeface="Calibri" panose="020F0502020204030204" pitchFamily="34" charset="0"/>
              </a:rPr>
              <a:t>Tel: (02) 8890 6037;  Pager: 8512 </a:t>
            </a:r>
          </a:p>
          <a:p>
            <a:r>
              <a:rPr lang="en-AU" sz="600" b="1" i="1" dirty="0">
                <a:latin typeface="Calibri" panose="020F0502020204030204" pitchFamily="34" charset="0"/>
                <a:ea typeface="Calibri" panose="020F0502020204030204" pitchFamily="34" charset="0"/>
                <a:cs typeface="Calibri" panose="020F0502020204030204" pitchFamily="34" charset="0"/>
              </a:rPr>
              <a:t> </a:t>
            </a:r>
            <a:endParaRPr lang="en-AU" sz="600" dirty="0">
              <a:latin typeface="Calibri" panose="020F0502020204030204" pitchFamily="34" charset="0"/>
              <a:ea typeface="Calibri" panose="020F0502020204030204" pitchFamily="34" charset="0"/>
              <a:cs typeface="Calibri" panose="020F0502020204030204" pitchFamily="34" charset="0"/>
            </a:endParaRPr>
          </a:p>
          <a:p>
            <a:r>
              <a:rPr lang="en-US" sz="1000" b="1" cap="small" dirty="0">
                <a:latin typeface="Calibri" panose="020F0502020204030204" pitchFamily="34" charset="0"/>
                <a:ea typeface="Calibri" panose="020F0502020204030204" pitchFamily="34" charset="0"/>
                <a:cs typeface="Calibri" panose="020F0502020204030204" pitchFamily="34" charset="0"/>
              </a:rPr>
              <a:t>Parish Office Hours</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Tuesday &amp; Friday:         9.30am - 4pm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Wednesday &amp; Thursday: 10am - 2pm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200" b="1" cap="small" dirty="0">
                <a:latin typeface="Calibri" panose="020F0502020204030204" pitchFamily="34" charset="0"/>
                <a:ea typeface="Calibri" panose="020F0502020204030204" pitchFamily="34" charset="0"/>
                <a:cs typeface="Calibri" panose="020F0502020204030204" pitchFamily="34" charset="0"/>
              </a:rPr>
              <a:t> </a:t>
            </a:r>
            <a:endParaRPr lang="en-AU" sz="200" dirty="0">
              <a:latin typeface="Calibri" panose="020F0502020204030204" pitchFamily="34" charset="0"/>
              <a:ea typeface="Calibri" panose="020F0502020204030204" pitchFamily="34" charset="0"/>
              <a:cs typeface="Calibri" panose="020F0502020204030204" pitchFamily="34" charset="0"/>
            </a:endParaRPr>
          </a:p>
          <a:p>
            <a:r>
              <a:rPr lang="en-US" sz="1000" b="1" cap="small" dirty="0">
                <a:latin typeface="Calibri" panose="020F0502020204030204" pitchFamily="34" charset="0"/>
                <a:ea typeface="Calibri" panose="020F0502020204030204" pitchFamily="34" charset="0"/>
                <a:cs typeface="Calibri" panose="020F0502020204030204" pitchFamily="34" charset="0"/>
              </a:rPr>
              <a:t>Mass Times - </a:t>
            </a:r>
            <a:r>
              <a:rPr lang="en-US" sz="1000" b="1" dirty="0">
                <a:latin typeface="Calibri" panose="020F0502020204030204" pitchFamily="34" charset="0"/>
                <a:ea typeface="Calibri" panose="020F0502020204030204" pitchFamily="34" charset="0"/>
                <a:cs typeface="Calibri" panose="020F0502020204030204" pitchFamily="34" charset="0"/>
              </a:rPr>
              <a:t>Parish Church</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Saturday:   6:00pm (Vigil)</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Sunday:  8:00am &amp; 9:30am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Mon, Tue, Wed, Fri, Sat: 9:00am</a:t>
            </a:r>
          </a:p>
          <a:p>
            <a:endParaRPr lang="en-AU" sz="200" dirty="0">
              <a:latin typeface="Calibri" panose="020F0502020204030204" pitchFamily="34" charset="0"/>
              <a:ea typeface="Calibri" panose="020F0502020204030204" pitchFamily="34" charset="0"/>
              <a:cs typeface="Calibri" panose="020F0502020204030204" pitchFamily="34" charset="0"/>
            </a:endParaRPr>
          </a:p>
          <a:p>
            <a:r>
              <a:rPr lang="en-US" sz="950" b="1" cap="small" dirty="0">
                <a:latin typeface="Calibri" panose="020F0502020204030204" pitchFamily="34" charset="0"/>
                <a:ea typeface="Calibri" panose="020F0502020204030204" pitchFamily="34" charset="0"/>
                <a:cs typeface="Calibri" panose="020F0502020204030204" pitchFamily="34" charset="0"/>
              </a:rPr>
              <a:t>Reconciliation</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US" sz="950" dirty="0">
                <a:latin typeface="Calibri" panose="020F0502020204030204" pitchFamily="34" charset="0"/>
                <a:ea typeface="Calibri" panose="020F0502020204030204" pitchFamily="34" charset="0"/>
                <a:cs typeface="Calibri" panose="020F0502020204030204" pitchFamily="34" charset="0"/>
              </a:rPr>
              <a:t>Saturday:  5:00pm to 5:30pm</a:t>
            </a:r>
          </a:p>
          <a:p>
            <a:endParaRPr lang="en-AU" sz="200" dirty="0">
              <a:latin typeface="Calibri" panose="020F0502020204030204" pitchFamily="34" charset="0"/>
              <a:ea typeface="Calibri" panose="020F0502020204030204" pitchFamily="34" charset="0"/>
              <a:cs typeface="Calibri" panose="020F0502020204030204" pitchFamily="34" charset="0"/>
            </a:endParaRPr>
          </a:p>
          <a:p>
            <a:r>
              <a:rPr lang="en-US" sz="950" b="1" cap="small" dirty="0">
                <a:latin typeface="Calibri" panose="020F0502020204030204" pitchFamily="34" charset="0"/>
                <a:ea typeface="Calibri" panose="020F0502020204030204" pitchFamily="34" charset="0"/>
                <a:cs typeface="Calibri" panose="020F0502020204030204" pitchFamily="34" charset="0"/>
              </a:rPr>
              <a:t>Baptisms </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US" sz="950" dirty="0">
                <a:latin typeface="Calibri" panose="020F0502020204030204" pitchFamily="34" charset="0"/>
                <a:ea typeface="Calibri" panose="020F0502020204030204" pitchFamily="34" charset="0"/>
                <a:cs typeface="Calibri" panose="020F0502020204030204" pitchFamily="34" charset="0"/>
              </a:rPr>
              <a:t>1st Sundays or by arrangement </a:t>
            </a:r>
          </a:p>
          <a:p>
            <a:endParaRPr lang="en-AU" sz="200" dirty="0">
              <a:latin typeface="Calibri" panose="020F0502020204030204" pitchFamily="34" charset="0"/>
              <a:ea typeface="Calibri" panose="020F0502020204030204" pitchFamily="34" charset="0"/>
              <a:cs typeface="Calibri" panose="020F0502020204030204" pitchFamily="34" charset="0"/>
            </a:endParaRPr>
          </a:p>
          <a:p>
            <a:r>
              <a:rPr lang="en-US" sz="950" b="1" cap="small" dirty="0">
                <a:latin typeface="Calibri" panose="020F0502020204030204" pitchFamily="34" charset="0"/>
                <a:ea typeface="Calibri" panose="020F0502020204030204" pitchFamily="34" charset="0"/>
                <a:cs typeface="Calibri" panose="020F0502020204030204" pitchFamily="34" charset="0"/>
              </a:rPr>
              <a:t>Marriages &amp; Funerals</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US" sz="950" dirty="0">
                <a:latin typeface="Calibri" panose="020F0502020204030204" pitchFamily="34" charset="0"/>
                <a:ea typeface="Calibri" panose="020F0502020204030204" pitchFamily="34" charset="0"/>
                <a:cs typeface="Calibri" panose="020F0502020204030204" pitchFamily="34" charset="0"/>
              </a:rPr>
              <a:t>By arrangement with the Parish Priest </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US" sz="950" dirty="0">
                <a:latin typeface="Calibri" panose="020F0502020204030204" pitchFamily="34" charset="0"/>
                <a:ea typeface="Calibri" panose="020F0502020204030204" pitchFamily="34" charset="0"/>
                <a:cs typeface="Calibri" panose="020F0502020204030204" pitchFamily="34" charset="0"/>
              </a:rPr>
              <a:t>(min 6 months notice for weddings)</a:t>
            </a:r>
          </a:p>
          <a:p>
            <a:r>
              <a:rPr lang="en-US" sz="200" b="1" cap="small" dirty="0">
                <a:latin typeface="Calibri" panose="020F0502020204030204" pitchFamily="34" charset="0"/>
                <a:ea typeface="Calibri" panose="020F0502020204030204" pitchFamily="34" charset="0"/>
                <a:cs typeface="Calibri" panose="020F0502020204030204" pitchFamily="34" charset="0"/>
              </a:rPr>
              <a:t>    </a:t>
            </a:r>
            <a:br>
              <a:rPr lang="en-US" sz="1000" b="1" cap="small" dirty="0">
                <a:latin typeface="Calibri" panose="020F0502020204030204" pitchFamily="34" charset="0"/>
                <a:ea typeface="Calibri" panose="020F0502020204030204" pitchFamily="34" charset="0"/>
                <a:cs typeface="Calibri" panose="020F0502020204030204" pitchFamily="34" charset="0"/>
              </a:rPr>
            </a:br>
            <a:r>
              <a:rPr lang="en-US" sz="900" b="1" cap="small" dirty="0">
                <a:latin typeface="Calibri" panose="020F0502020204030204" pitchFamily="34" charset="0"/>
                <a:ea typeface="Calibri" panose="020F0502020204030204" pitchFamily="34" charset="0"/>
                <a:cs typeface="Calibri" panose="020F0502020204030204" pitchFamily="34" charset="0"/>
              </a:rPr>
              <a:t>Anointing of the Sick</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By arrangement with the Parish Priest</a:t>
            </a:r>
            <a:endParaRPr lang="en-US" sz="400" dirty="0">
              <a:latin typeface="Calibri" panose="020F0502020204030204" pitchFamily="34" charset="0"/>
              <a:ea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4654A9D8-78A8-F1B3-22BC-27D5260B9563}"/>
              </a:ext>
            </a:extLst>
          </p:cNvPr>
          <p:cNvSpPr txBox="1"/>
          <p:nvPr/>
        </p:nvSpPr>
        <p:spPr>
          <a:xfrm>
            <a:off x="5257800" y="9256503"/>
            <a:ext cx="2104631" cy="1138773"/>
          </a:xfrm>
          <a:prstGeom prst="rect">
            <a:avLst/>
          </a:prstGeom>
          <a:noFill/>
          <a:ln>
            <a:solidFill>
              <a:srgbClr val="C00000"/>
            </a:solidFill>
          </a:ln>
        </p:spPr>
        <p:txBody>
          <a:bodyPr wrap="square" rtlCol="0">
            <a:spAutoFit/>
          </a:bodyPr>
          <a:lstStyle/>
          <a:p>
            <a:r>
              <a:rPr lang="en-AU" sz="850" i="1" dirty="0">
                <a:latin typeface="Calibri" panose="020F0502020204030204" pitchFamily="34" charset="0"/>
                <a:ea typeface="Calibri" panose="020F0502020204030204" pitchFamily="34" charset="0"/>
                <a:cs typeface="Calibri" panose="020F0502020204030204" pitchFamily="34" charset="0"/>
              </a:rPr>
              <a:t>The Westmead Catholic Community                          acknowledges the </a:t>
            </a:r>
            <a:r>
              <a:rPr lang="en-AU" sz="850" i="1" dirty="0" err="1">
                <a:latin typeface="Calibri" panose="020F0502020204030204" pitchFamily="34" charset="0"/>
                <a:ea typeface="Calibri" panose="020F0502020204030204" pitchFamily="34" charset="0"/>
                <a:cs typeface="Calibri" panose="020F0502020204030204" pitchFamily="34" charset="0"/>
              </a:rPr>
              <a:t>Burramattagal</a:t>
            </a:r>
            <a:r>
              <a:rPr lang="en-AU" sz="850" i="1" dirty="0">
                <a:latin typeface="Calibri" panose="020F0502020204030204" pitchFamily="34" charset="0"/>
                <a:ea typeface="Calibri" panose="020F0502020204030204" pitchFamily="34" charset="0"/>
                <a:cs typeface="Calibri" panose="020F0502020204030204" pitchFamily="34" charset="0"/>
              </a:rPr>
              <a:t> people                             of the </a:t>
            </a:r>
            <a:r>
              <a:rPr lang="en-AU" sz="850" i="1" dirty="0" err="1">
                <a:latin typeface="Calibri" panose="020F0502020204030204" pitchFamily="34" charset="0"/>
                <a:ea typeface="Calibri" panose="020F0502020204030204" pitchFamily="34" charset="0"/>
                <a:cs typeface="Calibri" panose="020F0502020204030204" pitchFamily="34" charset="0"/>
              </a:rPr>
              <a:t>Darug</a:t>
            </a:r>
            <a:r>
              <a:rPr lang="en-AU" sz="850" i="1" dirty="0">
                <a:latin typeface="Calibri" panose="020F0502020204030204" pitchFamily="34" charset="0"/>
                <a:ea typeface="Calibri" panose="020F0502020204030204" pitchFamily="34" charset="0"/>
                <a:cs typeface="Calibri" panose="020F0502020204030204" pitchFamily="34" charset="0"/>
              </a:rPr>
              <a:t> nation, traditional custodians of the land on which we gather, recognising elders past &amp; present.  We aim to be an inclusive faith community, welcoming people of all ages, races, creeds, genders, orientations, marital status &amp; cultures.</a:t>
            </a:r>
            <a:endParaRPr lang="en-AU" sz="850" dirty="0"/>
          </a:p>
        </p:txBody>
      </p:sp>
      <p:sp>
        <p:nvSpPr>
          <p:cNvPr id="38" name="TextBox 37">
            <a:extLst>
              <a:ext uri="{FF2B5EF4-FFF2-40B4-BE49-F238E27FC236}">
                <a16:creationId xmlns:a16="http://schemas.microsoft.com/office/drawing/2014/main" id="{BA9A5EAB-9389-79F0-28F9-47D36A3A47FF}"/>
              </a:ext>
            </a:extLst>
          </p:cNvPr>
          <p:cNvSpPr txBox="1"/>
          <p:nvPr/>
        </p:nvSpPr>
        <p:spPr>
          <a:xfrm>
            <a:off x="197243" y="2200555"/>
            <a:ext cx="2544150" cy="8040663"/>
          </a:xfrm>
          <a:prstGeom prst="rect">
            <a:avLst/>
          </a:prstGeom>
          <a:noFill/>
        </p:spPr>
        <p:txBody>
          <a:bodyPr wrap="square" rtlCol="0">
            <a:spAutoFit/>
          </a:bodyPr>
          <a:lstStyle/>
          <a:p>
            <a:r>
              <a:rPr lang="en-AU" sz="11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Entrance Antiphon    </a:t>
            </a:r>
            <a:r>
              <a:rPr lang="en-AU" sz="11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n-AU" sz="8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Sir 36:18</a:t>
            </a:r>
            <a:endParaRPr lang="en-AU" sz="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1100" b="1" i="1" dirty="0"/>
              <a:t>Give peace, O Lord, </a:t>
            </a:r>
          </a:p>
          <a:p>
            <a:r>
              <a:rPr lang="en-AU" sz="1100" b="1" i="1" dirty="0"/>
              <a:t>to those who wait for you,</a:t>
            </a:r>
            <a:endParaRPr lang="en-AU" sz="1100" i="1" dirty="0"/>
          </a:p>
          <a:p>
            <a:r>
              <a:rPr lang="en-AU" sz="1100" b="1" i="1" dirty="0"/>
              <a:t>that your prophets be found true.</a:t>
            </a:r>
            <a:endParaRPr lang="en-AU" sz="1100" i="1" dirty="0"/>
          </a:p>
          <a:p>
            <a:r>
              <a:rPr lang="en-AU" sz="1100" b="1" i="1" dirty="0"/>
              <a:t>Hear the prayers of your servant,</a:t>
            </a:r>
            <a:endParaRPr lang="en-AU" sz="1100" i="1" dirty="0"/>
          </a:p>
          <a:p>
            <a:r>
              <a:rPr lang="en-AU" sz="1100" b="1" i="1" dirty="0"/>
              <a:t>and of your people Israel.</a:t>
            </a:r>
            <a:endParaRPr lang="en-AU" sz="1100" i="1" dirty="0"/>
          </a:p>
          <a:p>
            <a:r>
              <a:rPr lang="en-AU" sz="11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First Reading                               </a:t>
            </a:r>
            <a:r>
              <a:rPr lang="en-AU" sz="8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Sir 27:30 - 28:7</a:t>
            </a:r>
            <a:endParaRPr lang="en-AU" sz="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dirty="0"/>
              <a:t>Resentment and anger, these are foul things,               and both are found with the sinner.                                        He who exacts vengeance will experience the vengeance of the Lord, who keeps strict account of sin.  Forgive your neighbour the hurt he does you, and when you pray, your sins will be forgiven.   If a man nurses anger against another, can he then demand compassion from the Lord?  Showing no pity for a man like himself, can he then plead for his own sins?  Mere creature of flesh, he cherishes resentment;  who will forgive him his sins?  Remember the last things, and stop hating, remember dissolution and death, and live by the commandments.  Remember the commandments, and do not bear your neighbour ill-will;  remember the covenant of the Most High,                                      and overlook the offence.</a:t>
            </a:r>
          </a:p>
          <a:p>
            <a:r>
              <a:rPr lang="en-AU" sz="11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Responsorial Psalm          </a:t>
            </a:r>
            <a:r>
              <a:rPr lang="en-AU" sz="8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Ps 102:1-4. 9-12. R.v.8 </a:t>
            </a:r>
            <a:r>
              <a:rPr lang="en-AU" sz="1100" b="1" i="1" dirty="0">
                <a:latin typeface="Calibri" panose="020F0502020204030204" pitchFamily="34" charset="0"/>
                <a:ea typeface="Calibri" panose="020F0502020204030204" pitchFamily="34" charset="0"/>
                <a:cs typeface="Calibri" panose="020F0502020204030204" pitchFamily="34" charset="0"/>
              </a:rPr>
              <a:t>R. The Lord is kind and merciful;</a:t>
            </a:r>
          </a:p>
          <a:p>
            <a:r>
              <a:rPr lang="en-AU" sz="1100" b="1" i="1" dirty="0">
                <a:latin typeface="Calibri" panose="020F0502020204030204" pitchFamily="34" charset="0"/>
                <a:ea typeface="Calibri" panose="020F0502020204030204" pitchFamily="34" charset="0"/>
                <a:cs typeface="Calibri" panose="020F0502020204030204" pitchFamily="34" charset="0"/>
              </a:rPr>
              <a:t>     slow to anger and rich in compassion.   </a:t>
            </a:r>
            <a:endParaRPr lang="en-AU" sz="1100" dirty="0">
              <a:latin typeface="Calibri" panose="020F0502020204030204" pitchFamily="34" charset="0"/>
              <a:ea typeface="Calibri" panose="020F0502020204030204" pitchFamily="34" charset="0"/>
              <a:cs typeface="Calibri" panose="020F0502020204030204" pitchFamily="34" charset="0"/>
            </a:endParaRPr>
          </a:p>
          <a:p>
            <a:r>
              <a:rPr lang="en-AU" sz="1000" dirty="0"/>
              <a:t>1. My soul, give thanks to the Lord,</a:t>
            </a:r>
          </a:p>
          <a:p>
            <a:r>
              <a:rPr lang="en-AU" sz="1000" dirty="0"/>
              <a:t>    all my being, bless his holy name.</a:t>
            </a:r>
          </a:p>
          <a:p>
            <a:r>
              <a:rPr lang="en-AU" sz="1000" dirty="0"/>
              <a:t>    My soul, give thanks to the Lord</a:t>
            </a:r>
          </a:p>
          <a:p>
            <a:r>
              <a:rPr lang="en-AU" sz="1000" dirty="0"/>
              <a:t>    and never forget all his blessings.               </a:t>
            </a:r>
            <a:r>
              <a:rPr lang="en-AU" sz="1000" b="1" i="1" dirty="0">
                <a:latin typeface="Calibri" panose="020F0502020204030204" pitchFamily="34" charset="0"/>
                <a:ea typeface="Calibri" panose="020F0502020204030204" pitchFamily="34" charset="0"/>
                <a:cs typeface="Calibri" panose="020F0502020204030204" pitchFamily="34" charset="0"/>
              </a:rPr>
              <a:t>R.</a:t>
            </a:r>
            <a:endParaRPr lang="en-AU" sz="1000" dirty="0"/>
          </a:p>
          <a:p>
            <a:r>
              <a:rPr lang="en-AU" sz="1000" dirty="0"/>
              <a:t>2. It is he who forgives all your guilt,</a:t>
            </a:r>
          </a:p>
          <a:p>
            <a:r>
              <a:rPr lang="en-AU" sz="1000" dirty="0"/>
              <a:t>    who heals every one of your ills,</a:t>
            </a:r>
          </a:p>
          <a:p>
            <a:r>
              <a:rPr lang="en-AU" sz="1000" dirty="0"/>
              <a:t>    who redeems your life from the grave,</a:t>
            </a:r>
          </a:p>
          <a:p>
            <a:r>
              <a:rPr lang="en-AU" sz="1000" dirty="0"/>
              <a:t>    who crowns you </a:t>
            </a:r>
          </a:p>
          <a:p>
            <a:r>
              <a:rPr lang="en-AU" sz="1000" dirty="0"/>
              <a:t>    with love and compassion.                          </a:t>
            </a:r>
            <a:r>
              <a:rPr lang="en-AU" sz="1000" b="1" i="1" dirty="0">
                <a:latin typeface="Calibri" panose="020F0502020204030204" pitchFamily="34" charset="0"/>
                <a:ea typeface="Calibri" panose="020F0502020204030204" pitchFamily="34" charset="0"/>
                <a:cs typeface="Calibri" panose="020F0502020204030204" pitchFamily="34" charset="0"/>
              </a:rPr>
              <a:t> R.</a:t>
            </a:r>
            <a:endParaRPr lang="en-AU" sz="1000" dirty="0"/>
          </a:p>
          <a:p>
            <a:r>
              <a:rPr lang="en-AU" sz="1000" dirty="0"/>
              <a:t>3. His wrath will come to an end;</a:t>
            </a:r>
          </a:p>
          <a:p>
            <a:r>
              <a:rPr lang="en-AU" sz="1000" dirty="0"/>
              <a:t>    he will not be angry for ever.</a:t>
            </a:r>
          </a:p>
          <a:p>
            <a:r>
              <a:rPr lang="en-AU" sz="1000" dirty="0"/>
              <a:t>    He does not treat us according to our sins</a:t>
            </a:r>
          </a:p>
          <a:p>
            <a:r>
              <a:rPr lang="en-AU" sz="1000" dirty="0"/>
              <a:t>    nor repay us according to our faults. </a:t>
            </a:r>
            <a:r>
              <a:rPr lang="en-AU" sz="1000" b="1" i="1" dirty="0">
                <a:latin typeface="Calibri" panose="020F0502020204030204" pitchFamily="34" charset="0"/>
                <a:ea typeface="Calibri" panose="020F0502020204030204" pitchFamily="34" charset="0"/>
                <a:cs typeface="Calibri" panose="020F0502020204030204" pitchFamily="34" charset="0"/>
              </a:rPr>
              <a:t>        R.</a:t>
            </a:r>
            <a:endParaRPr lang="en-AU" sz="1000" dirty="0"/>
          </a:p>
          <a:p>
            <a:r>
              <a:rPr lang="en-AU" sz="1000" dirty="0"/>
              <a:t>4. For as the heavens </a:t>
            </a:r>
          </a:p>
          <a:p>
            <a:r>
              <a:rPr lang="en-AU" sz="1000" dirty="0"/>
              <a:t>    are high above the earth</a:t>
            </a:r>
          </a:p>
          <a:p>
            <a:r>
              <a:rPr lang="en-AU" sz="1000" dirty="0"/>
              <a:t>    so strong is his love for those who fear him.</a:t>
            </a:r>
          </a:p>
          <a:p>
            <a:r>
              <a:rPr lang="en-AU" sz="1000" dirty="0"/>
              <a:t>    As far as the east is from the west</a:t>
            </a:r>
          </a:p>
          <a:p>
            <a:r>
              <a:rPr lang="en-AU" sz="1000" dirty="0"/>
              <a:t>    so far does he remove our sins.                  </a:t>
            </a:r>
            <a:r>
              <a:rPr lang="en-AU" sz="1000" b="1" i="1" dirty="0">
                <a:latin typeface="Calibri" panose="020F0502020204030204" pitchFamily="34" charset="0"/>
                <a:ea typeface="Calibri" panose="020F0502020204030204" pitchFamily="34" charset="0"/>
                <a:cs typeface="Calibri" panose="020F0502020204030204" pitchFamily="34" charset="0"/>
              </a:rPr>
              <a:t>R.</a:t>
            </a:r>
          </a:p>
          <a:p>
            <a:r>
              <a:rPr lang="en-AU" sz="105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Second Reading                                 </a:t>
            </a:r>
            <a:r>
              <a:rPr lang="en-AU" sz="9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Rom 14:7-9</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dirty="0"/>
              <a:t>The life and death of each of us has its influence on others;  if we live, we live for the Lord;  and if we die, we die for the Lord, so that alive or dead we belong to the Lord.  This explains why Christ both died and came to life, it was so that he might be Lord both  of the dead and of the living.</a:t>
            </a:r>
            <a:endParaRPr lang="en-AU" sz="900" dirty="0">
              <a:latin typeface="Calibri" panose="020F0502020204030204" pitchFamily="34" charset="0"/>
              <a:ea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E74C3B59-FDEF-DEE2-FB67-1C85AD4FACA7}"/>
              </a:ext>
            </a:extLst>
          </p:cNvPr>
          <p:cNvSpPr txBox="1"/>
          <p:nvPr/>
        </p:nvSpPr>
        <p:spPr>
          <a:xfrm>
            <a:off x="2696944" y="2200555"/>
            <a:ext cx="2609514" cy="6771084"/>
          </a:xfrm>
          <a:prstGeom prst="rect">
            <a:avLst/>
          </a:prstGeom>
          <a:noFill/>
        </p:spPr>
        <p:txBody>
          <a:bodyPr wrap="square" rtlCol="0">
            <a:spAutoFit/>
          </a:bodyPr>
          <a:lstStyle/>
          <a:p>
            <a:r>
              <a:rPr lang="en-AU" sz="11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Gospel Acclamation                             </a:t>
            </a:r>
            <a:r>
              <a:rPr lang="en-AU" sz="8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Jn 13:34</a:t>
            </a:r>
            <a:endParaRPr lang="en-AU" sz="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1100" b="1" i="1" dirty="0"/>
              <a:t>Alleluia, alleluia!  </a:t>
            </a:r>
          </a:p>
          <a:p>
            <a:r>
              <a:rPr lang="en-AU" sz="1100" b="1" i="1" dirty="0"/>
              <a:t>I give you a new commandment:</a:t>
            </a:r>
            <a:endParaRPr lang="en-AU" sz="1100" i="1" dirty="0"/>
          </a:p>
          <a:p>
            <a:r>
              <a:rPr lang="en-AU" sz="1100" b="1" i="1" dirty="0"/>
              <a:t>love one another as I have loved you.  Alleluia!</a:t>
            </a:r>
            <a:endParaRPr lang="en-AU" sz="1100" i="1" dirty="0"/>
          </a:p>
          <a:p>
            <a:r>
              <a:rPr lang="en-AU" sz="11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Gospel                                               </a:t>
            </a:r>
            <a:r>
              <a:rPr lang="en-AU" sz="8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Mt 18:21-35</a:t>
            </a:r>
            <a:endParaRPr lang="en-AU" sz="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dirty="0"/>
              <a:t>Peter went up to Jesus and said, ‘Lord, how often must I forgive my brother if he wrongs me?                           As often as seven times?’  Jesus answered,                            ‘Not seven, I tell you, but seventy-seven times.  ‘And so the kingdom of heaven may be compared to a king who decided to settle his accounts with  his servants.  When the reckoning began,                                    they brought him a man who owed ten thousand talents;  but he had no means of paying, so his master gave orders that he should be sold,         together with his wife and children and all his possessions, to meet the debt.  At this, the servant threw himself down at his master’s feet.  “Give me time,” he said “and I will pay the whole sum.”                   And the servant’s master felt so sorry for him that he let him go and cancelled the debt.  Now as this servant went out, he happened to meet a fellow servant who owed him one hundred denarii;                       and he seized him by the throat and began to throttle him.  “Pay what you owe me”, he said.              His fellow servant fell at his feet and implored him, saying, “Give me time and I will pay you.”  But the other would not agree;  on the contrary, he had him thrown into prison till he should pay the debt.                  His fellow servants were deeply distressed when they saw what had happened, and they went to their master and reported the whole affair to him.  Then the master sent for him.  “You wicked servant,” he said. “I cancelled all that debt of yours when you appealed to me.  Were you not bound, then, to have pity on your fellow servant just as I had pity on you?”  And in his anger the master handed him over to the torturers till he should pay all his debt.  And that is how my heavenly Father will deal with you unless you each forgive your brother from your heart.’</a:t>
            </a:r>
          </a:p>
          <a:p>
            <a:r>
              <a:rPr lang="en-AU" sz="11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Communion Antiphon                           </a:t>
            </a:r>
            <a:r>
              <a:rPr lang="en-AU" sz="8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Ps 35:8</a:t>
            </a:r>
            <a:r>
              <a:rPr lang="en-AU" sz="8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 </a:t>
            </a:r>
            <a:endParaRPr lang="en-AU" sz="8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1100" b="1" i="1" dirty="0"/>
              <a:t>How precious is your mercy, O God!</a:t>
            </a:r>
            <a:endParaRPr lang="en-AU" sz="1100" i="1" dirty="0"/>
          </a:p>
          <a:p>
            <a:r>
              <a:rPr lang="en-AU" sz="1100" b="1" i="1" dirty="0"/>
              <a:t>The children of men seek shelter in the shadow of your wings.</a:t>
            </a:r>
            <a:endParaRPr lang="en-AU" sz="1100" i="1" dirty="0"/>
          </a:p>
        </p:txBody>
      </p:sp>
      <p:pic>
        <p:nvPicPr>
          <p:cNvPr id="4" name="Picture 3" descr="Notices for 24th Sunday in Ordinary Time - Saint Benet's Church Kentish Town">
            <a:extLst>
              <a:ext uri="{FF2B5EF4-FFF2-40B4-BE49-F238E27FC236}">
                <a16:creationId xmlns:a16="http://schemas.microsoft.com/office/drawing/2014/main" id="{94715D3A-84E0-96AC-8A33-E6A6273E55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54400" y="9093199"/>
            <a:ext cx="1666158" cy="1327649"/>
          </a:xfrm>
          <a:prstGeom prst="rect">
            <a:avLst/>
          </a:prstGeom>
          <a:noFill/>
          <a:ln>
            <a:noFill/>
          </a:ln>
        </p:spPr>
      </p:pic>
      <p:pic>
        <p:nvPicPr>
          <p:cNvPr id="5" name="Picture 4">
            <a:extLst>
              <a:ext uri="{FF2B5EF4-FFF2-40B4-BE49-F238E27FC236}">
                <a16:creationId xmlns:a16="http://schemas.microsoft.com/office/drawing/2014/main" id="{6190BF1B-60FE-460B-3B29-8EDB45B1B5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8635" y="8928724"/>
            <a:ext cx="1574902" cy="451803"/>
          </a:xfrm>
          <a:prstGeom prst="rect">
            <a:avLst/>
          </a:prstGeom>
        </p:spPr>
      </p:pic>
    </p:spTree>
    <p:extLst>
      <p:ext uri="{BB962C8B-B14F-4D97-AF65-F5344CB8AC3E}">
        <p14:creationId xmlns:p14="http://schemas.microsoft.com/office/powerpoint/2010/main" val="1131370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7399DC-5D1C-EE78-0CE0-B4870B3DC6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007" y="166776"/>
            <a:ext cx="3514286" cy="476190"/>
          </a:xfrm>
          <a:prstGeom prst="rect">
            <a:avLst/>
          </a:prstGeom>
        </p:spPr>
      </p:pic>
      <p:sp>
        <p:nvSpPr>
          <p:cNvPr id="8" name="TextBox 7">
            <a:extLst>
              <a:ext uri="{FF2B5EF4-FFF2-40B4-BE49-F238E27FC236}">
                <a16:creationId xmlns:a16="http://schemas.microsoft.com/office/drawing/2014/main" id="{A1403AA5-4177-07D5-A9E5-97A1017C6FDA}"/>
              </a:ext>
            </a:extLst>
          </p:cNvPr>
          <p:cNvSpPr txBox="1"/>
          <p:nvPr/>
        </p:nvSpPr>
        <p:spPr>
          <a:xfrm>
            <a:off x="1573212" y="166776"/>
            <a:ext cx="1743075" cy="338554"/>
          </a:xfrm>
          <a:prstGeom prst="rect">
            <a:avLst/>
          </a:prstGeom>
          <a:noFill/>
        </p:spPr>
        <p:txBody>
          <a:bodyPr wrap="square" rtlCol="0">
            <a:spAutoFit/>
          </a:bodyPr>
          <a:lstStyle/>
          <a:p>
            <a:r>
              <a:rPr lang="en-AU" sz="1600" b="1" dirty="0">
                <a:solidFill>
                  <a:srgbClr val="C00000"/>
                </a:solidFill>
                <a:latin typeface="Calibri" panose="020F0502020204030204" pitchFamily="34" charset="0"/>
                <a:ea typeface="Calibri" panose="020F0502020204030204" pitchFamily="34" charset="0"/>
                <a:cs typeface="Calibri" panose="020F0502020204030204" pitchFamily="34" charset="0"/>
              </a:rPr>
              <a:t>Parish Diary Dates</a:t>
            </a:r>
          </a:p>
        </p:txBody>
      </p:sp>
      <p:sp>
        <p:nvSpPr>
          <p:cNvPr id="13" name="TextBox 12">
            <a:extLst>
              <a:ext uri="{FF2B5EF4-FFF2-40B4-BE49-F238E27FC236}">
                <a16:creationId xmlns:a16="http://schemas.microsoft.com/office/drawing/2014/main" id="{48D12596-26C1-30AD-9D14-66848060A4E0}"/>
              </a:ext>
            </a:extLst>
          </p:cNvPr>
          <p:cNvSpPr txBox="1"/>
          <p:nvPr/>
        </p:nvSpPr>
        <p:spPr>
          <a:xfrm>
            <a:off x="4962525" y="214342"/>
            <a:ext cx="2333625" cy="3123932"/>
          </a:xfrm>
          <a:prstGeom prst="rect">
            <a:avLst/>
          </a:prstGeom>
          <a:noFill/>
          <a:ln w="19050">
            <a:solidFill>
              <a:srgbClr val="C00000"/>
            </a:solidFill>
          </a:ln>
        </p:spPr>
        <p:txBody>
          <a:bodyPr wrap="square" rtlCol="0">
            <a:spAutoFit/>
          </a:bodyPr>
          <a:lstStyle/>
          <a:p>
            <a:r>
              <a:rPr lang="en-US" sz="12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Week 3 Rosters—Weekend Mass</a:t>
            </a:r>
            <a:endParaRPr lang="en-AU" sz="12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US" sz="900" i="1" dirty="0">
                <a:latin typeface="Calibri" panose="020F0502020204030204" pitchFamily="34" charset="0"/>
                <a:ea typeface="Calibri" panose="020F0502020204030204" pitchFamily="34" charset="0"/>
                <a:cs typeface="Calibri" panose="020F0502020204030204" pitchFamily="34" charset="0"/>
              </a:rPr>
              <a:t>Please notify Fr Walter you are in attendance</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400" b="1" cap="small" dirty="0">
                <a:latin typeface="Calibri" panose="020F0502020204030204" pitchFamily="34" charset="0"/>
                <a:ea typeface="Calibri" panose="020F0502020204030204" pitchFamily="34" charset="0"/>
                <a:cs typeface="Calibri" panose="020F0502020204030204" pitchFamily="34" charset="0"/>
              </a:rPr>
              <a:t> </a:t>
            </a:r>
            <a:endParaRPr lang="en-AU" sz="400" dirty="0">
              <a:latin typeface="Calibri" panose="020F0502020204030204" pitchFamily="34" charset="0"/>
              <a:ea typeface="Calibri" panose="020F0502020204030204" pitchFamily="34" charset="0"/>
              <a:cs typeface="Calibri" panose="020F0502020204030204" pitchFamily="34" charset="0"/>
            </a:endParaRPr>
          </a:p>
          <a:p>
            <a:r>
              <a:rPr lang="en-US" sz="900" b="1" dirty="0" err="1">
                <a:latin typeface="Calibri" panose="020F0502020204030204" pitchFamily="34" charset="0"/>
                <a:ea typeface="Calibri" panose="020F0502020204030204" pitchFamily="34" charset="0"/>
                <a:cs typeface="Calibri" panose="020F0502020204030204" pitchFamily="34" charset="0"/>
              </a:rPr>
              <a:t>EMoE</a:t>
            </a:r>
            <a:r>
              <a:rPr lang="en-US" sz="900" b="1" dirty="0">
                <a:latin typeface="Calibri" panose="020F0502020204030204" pitchFamily="34" charset="0"/>
                <a:ea typeface="Calibri" panose="020F0502020204030204" pitchFamily="34" charset="0"/>
                <a:cs typeface="Calibri" panose="020F0502020204030204" pitchFamily="34" charset="0"/>
              </a:rPr>
              <a:t> 	-  19 / 20 September</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6:00pm: 	A. Enriquez</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8.00am:	J. Nealon</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9:30am: 	M. </a:t>
            </a:r>
            <a:r>
              <a:rPr lang="en-US" sz="900" dirty="0" err="1">
                <a:latin typeface="Calibri" panose="020F0502020204030204" pitchFamily="34" charset="0"/>
                <a:ea typeface="Calibri" panose="020F0502020204030204" pitchFamily="34" charset="0"/>
                <a:cs typeface="Calibri" panose="020F0502020204030204" pitchFamily="34" charset="0"/>
              </a:rPr>
              <a:t>Kastoun</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200" dirty="0">
                <a:latin typeface="Calibri" panose="020F0502020204030204" pitchFamily="34" charset="0"/>
                <a:ea typeface="Calibri" panose="020F0502020204030204" pitchFamily="34" charset="0"/>
                <a:cs typeface="Calibri" panose="020F0502020204030204" pitchFamily="34" charset="0"/>
              </a:rPr>
              <a:t> </a:t>
            </a:r>
            <a:endParaRPr lang="en-AU" sz="200" dirty="0">
              <a:latin typeface="Calibri" panose="020F0502020204030204" pitchFamily="34" charset="0"/>
              <a:ea typeface="Calibri" panose="020F0502020204030204" pitchFamily="34" charset="0"/>
              <a:cs typeface="Calibri" panose="020F0502020204030204" pitchFamily="34" charset="0"/>
            </a:endParaRPr>
          </a:p>
          <a:p>
            <a:r>
              <a:rPr lang="en-US" sz="900" b="1" dirty="0">
                <a:latin typeface="Calibri" panose="020F0502020204030204" pitchFamily="34" charset="0"/>
                <a:ea typeface="Calibri" panose="020F0502020204030204" pitchFamily="34" charset="0"/>
                <a:cs typeface="Calibri" panose="020F0502020204030204" pitchFamily="34" charset="0"/>
              </a:rPr>
              <a:t>Readers    -  19 / 20 September</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6:00pm:	F. </a:t>
            </a:r>
            <a:r>
              <a:rPr lang="en-US" sz="900" dirty="0" err="1">
                <a:latin typeface="Calibri" panose="020F0502020204030204" pitchFamily="34" charset="0"/>
                <a:ea typeface="Calibri" panose="020F0502020204030204" pitchFamily="34" charset="0"/>
                <a:cs typeface="Calibri" panose="020F0502020204030204" pitchFamily="34" charset="0"/>
              </a:rPr>
              <a:t>Cadeaux</a:t>
            </a:r>
            <a:r>
              <a:rPr lang="en-US" sz="900" dirty="0">
                <a:latin typeface="Calibri" panose="020F0502020204030204" pitchFamily="34" charset="0"/>
                <a:ea typeface="Calibri" panose="020F0502020204030204" pitchFamily="34" charset="0"/>
                <a:cs typeface="Calibri" panose="020F0502020204030204" pitchFamily="34" charset="0"/>
              </a:rPr>
              <a:t> / I. Liew</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8.00am    A. Priya / M. Schinella</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9.30am:	E. </a:t>
            </a:r>
            <a:r>
              <a:rPr lang="en-US" sz="900" dirty="0" err="1">
                <a:latin typeface="Calibri" panose="020F0502020204030204" pitchFamily="34" charset="0"/>
                <a:ea typeface="Calibri" panose="020F0502020204030204" pitchFamily="34" charset="0"/>
                <a:cs typeface="Calibri" panose="020F0502020204030204" pitchFamily="34" charset="0"/>
              </a:rPr>
              <a:t>Baini</a:t>
            </a:r>
            <a:r>
              <a:rPr lang="en-US" sz="900" dirty="0">
                <a:latin typeface="Calibri" panose="020F0502020204030204" pitchFamily="34" charset="0"/>
                <a:ea typeface="Calibri" panose="020F0502020204030204" pitchFamily="34" charset="0"/>
                <a:cs typeface="Calibri" panose="020F0502020204030204" pitchFamily="34" charset="0"/>
              </a:rPr>
              <a:t> / P. Alexander</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200" dirty="0">
                <a:latin typeface="Calibri" panose="020F0502020204030204" pitchFamily="34" charset="0"/>
                <a:ea typeface="Calibri" panose="020F0502020204030204" pitchFamily="34" charset="0"/>
                <a:cs typeface="Calibri" panose="020F0502020204030204" pitchFamily="34" charset="0"/>
              </a:rPr>
              <a:t> </a:t>
            </a:r>
            <a:endParaRPr lang="en-AU" sz="200" dirty="0">
              <a:latin typeface="Calibri" panose="020F0502020204030204" pitchFamily="34" charset="0"/>
              <a:ea typeface="Calibri" panose="020F0502020204030204" pitchFamily="34" charset="0"/>
              <a:cs typeface="Calibri" panose="020F0502020204030204" pitchFamily="34" charset="0"/>
            </a:endParaRPr>
          </a:p>
          <a:p>
            <a:r>
              <a:rPr lang="en-US" sz="900" b="1" dirty="0">
                <a:latin typeface="Calibri" panose="020F0502020204030204" pitchFamily="34" charset="0"/>
                <a:ea typeface="Calibri" panose="020F0502020204030204" pitchFamily="34" charset="0"/>
                <a:cs typeface="Calibri" panose="020F0502020204030204" pitchFamily="34" charset="0"/>
              </a:rPr>
              <a:t>Junior Altar Servers -  19 / 20 September</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6:00pm: 	J. Braganza / M. San Juan</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8.00am:   L. Harries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9.30am:	G. Vicente</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200" b="1" dirty="0">
                <a:latin typeface="Calibri" panose="020F0502020204030204" pitchFamily="34" charset="0"/>
                <a:ea typeface="Calibri" panose="020F0502020204030204" pitchFamily="34" charset="0"/>
                <a:cs typeface="Calibri" panose="020F0502020204030204" pitchFamily="34" charset="0"/>
              </a:rPr>
              <a:t> </a:t>
            </a:r>
            <a:endParaRPr lang="en-AU" sz="200" dirty="0">
              <a:latin typeface="Calibri" panose="020F0502020204030204" pitchFamily="34" charset="0"/>
              <a:ea typeface="Calibri" panose="020F0502020204030204" pitchFamily="34" charset="0"/>
              <a:cs typeface="Calibri" panose="020F0502020204030204" pitchFamily="34" charset="0"/>
            </a:endParaRPr>
          </a:p>
          <a:p>
            <a:r>
              <a:rPr lang="en-US" sz="900" b="1" dirty="0">
                <a:latin typeface="Calibri" panose="020F0502020204030204" pitchFamily="34" charset="0"/>
                <a:ea typeface="Calibri" panose="020F0502020204030204" pitchFamily="34" charset="0"/>
                <a:cs typeface="Calibri" panose="020F0502020204030204" pitchFamily="34" charset="0"/>
              </a:rPr>
              <a:t>Senior Altar Servers -  19 / 20 September</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6:00pm:   C. San Juan</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8.00am:	A. Dave</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900" dirty="0">
                <a:latin typeface="Calibri" panose="020F0502020204030204" pitchFamily="34" charset="0"/>
                <a:ea typeface="Calibri" panose="020F0502020204030204" pitchFamily="34" charset="0"/>
                <a:cs typeface="Calibri" panose="020F0502020204030204" pitchFamily="34" charset="0"/>
              </a:rPr>
              <a:t>9.30am:	L. Vicente</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US" sz="400" dirty="0">
                <a:latin typeface="Calibri" panose="020F0502020204030204" pitchFamily="34" charset="0"/>
                <a:ea typeface="Calibri" panose="020F0502020204030204" pitchFamily="34" charset="0"/>
                <a:cs typeface="Calibri" panose="020F0502020204030204" pitchFamily="34" charset="0"/>
              </a:rPr>
              <a:t> </a:t>
            </a:r>
            <a:endParaRPr lang="en-AU" sz="400" dirty="0">
              <a:latin typeface="Calibri" panose="020F0502020204030204" pitchFamily="34" charset="0"/>
              <a:ea typeface="Calibri" panose="020F0502020204030204" pitchFamily="34" charset="0"/>
              <a:cs typeface="Calibri" panose="020F0502020204030204" pitchFamily="34" charset="0"/>
            </a:endParaRPr>
          </a:p>
          <a:p>
            <a:r>
              <a:rPr lang="en-US" sz="900" i="1" dirty="0">
                <a:latin typeface="Calibri" panose="020F0502020204030204" pitchFamily="34" charset="0"/>
                <a:ea typeface="Calibri" panose="020F0502020204030204" pitchFamily="34" charset="0"/>
                <a:cs typeface="Calibri" panose="020F0502020204030204" pitchFamily="34" charset="0"/>
              </a:rPr>
              <a:t>If you are unable to attend your rostered date, please arrange a swap with another minister.</a:t>
            </a:r>
            <a:endParaRPr lang="en-AU" sz="900" dirty="0"/>
          </a:p>
        </p:txBody>
      </p:sp>
      <p:sp>
        <p:nvSpPr>
          <p:cNvPr id="3" name="TextBox 2">
            <a:extLst>
              <a:ext uri="{FF2B5EF4-FFF2-40B4-BE49-F238E27FC236}">
                <a16:creationId xmlns:a16="http://schemas.microsoft.com/office/drawing/2014/main" id="{45936663-D69E-7043-3FF0-616CEC1ACEF8}"/>
              </a:ext>
            </a:extLst>
          </p:cNvPr>
          <p:cNvSpPr txBox="1"/>
          <p:nvPr/>
        </p:nvSpPr>
        <p:spPr>
          <a:xfrm>
            <a:off x="255952" y="642966"/>
            <a:ext cx="4706569" cy="1352422"/>
          </a:xfrm>
          <a:prstGeom prst="rect">
            <a:avLst/>
          </a:prstGeom>
          <a:noFill/>
        </p:spPr>
        <p:txBody>
          <a:bodyPr wrap="square" rtlCol="0">
            <a:spAutoFit/>
          </a:bodyPr>
          <a:lstStyle/>
          <a:p>
            <a:pPr>
              <a:lnSpc>
                <a:spcPct val="125000"/>
              </a:lnSpc>
            </a:pPr>
            <a:r>
              <a:rPr lang="en-AU" sz="950" b="1" i="1" dirty="0">
                <a:latin typeface="Calibri" panose="020F0502020204030204" pitchFamily="34" charset="0"/>
                <a:ea typeface="Calibri" panose="020F0502020204030204" pitchFamily="34" charset="0"/>
                <a:cs typeface="Calibri" panose="020F0502020204030204" pitchFamily="34" charset="0"/>
              </a:rPr>
              <a:t>12 / 13 September	24th Sunday in Ordinary Time</a:t>
            </a:r>
            <a:endParaRPr lang="en-AU" sz="950" dirty="0">
              <a:latin typeface="Calibri" panose="020F0502020204030204" pitchFamily="34" charset="0"/>
              <a:ea typeface="Calibri" panose="020F0502020204030204" pitchFamily="34" charset="0"/>
              <a:cs typeface="Calibri" panose="020F0502020204030204" pitchFamily="34" charset="0"/>
            </a:endParaRPr>
          </a:p>
          <a:p>
            <a:pPr marL="0" lvl="1">
              <a:lnSpc>
                <a:spcPct val="114000"/>
              </a:lnSpc>
            </a:pPr>
            <a:r>
              <a:rPr lang="en-AU" sz="900" i="1" dirty="0">
                <a:latin typeface="Calibri" panose="020F0502020204030204" pitchFamily="34" charset="0"/>
                <a:ea typeface="Calibri" panose="020F0502020204030204" pitchFamily="34" charset="0"/>
                <a:cs typeface="Calibri" panose="020F0502020204030204" pitchFamily="34" charset="0"/>
              </a:rPr>
              <a:t>14 September		Exaltation of the Holy Cross				Feast</a:t>
            </a:r>
          </a:p>
          <a:p>
            <a:pPr marL="0" lvl="1"/>
            <a:r>
              <a:rPr lang="en-AU" sz="900" i="1" dirty="0">
                <a:latin typeface="Calibri" panose="020F0502020204030204" pitchFamily="34" charset="0"/>
                <a:ea typeface="Calibri" panose="020F0502020204030204" pitchFamily="34" charset="0"/>
                <a:cs typeface="Calibri" panose="020F0502020204030204" pitchFamily="34" charset="0"/>
              </a:rPr>
              <a:t>15 September		Our Lady of Sorrows		   	         Memorial</a:t>
            </a:r>
          </a:p>
          <a:p>
            <a:pPr marL="0" lvl="1"/>
            <a:r>
              <a:rPr lang="en-AU" sz="900" i="1" dirty="0">
                <a:latin typeface="Calibri" panose="020F0502020204030204" pitchFamily="34" charset="0"/>
                <a:ea typeface="Calibri" panose="020F0502020204030204" pitchFamily="34" charset="0"/>
                <a:cs typeface="Calibri" panose="020F0502020204030204" pitchFamily="34" charset="0"/>
              </a:rPr>
              <a:t>16 September		</a:t>
            </a:r>
            <a:r>
              <a:rPr lang="en-AU" sz="900" i="1" dirty="0" err="1">
                <a:latin typeface="Calibri" panose="020F0502020204030204" pitchFamily="34" charset="0"/>
                <a:ea typeface="Calibri" panose="020F0502020204030204" pitchFamily="34" charset="0"/>
                <a:cs typeface="Calibri" panose="020F0502020204030204" pitchFamily="34" charset="0"/>
              </a:rPr>
              <a:t>Sts</a:t>
            </a:r>
            <a:r>
              <a:rPr lang="en-AU" sz="900" i="1" dirty="0">
                <a:latin typeface="Calibri" panose="020F0502020204030204" pitchFamily="34" charset="0"/>
                <a:ea typeface="Calibri" panose="020F0502020204030204" pitchFamily="34" charset="0"/>
                <a:cs typeface="Calibri" panose="020F0502020204030204" pitchFamily="34" charset="0"/>
              </a:rPr>
              <a:t> Cornelius &amp; Cyprian		                           Memorial</a:t>
            </a:r>
          </a:p>
          <a:p>
            <a:pPr>
              <a:lnSpc>
                <a:spcPct val="125000"/>
              </a:lnSpc>
            </a:pPr>
            <a:r>
              <a:rPr lang="en-AU" sz="950" b="1" dirty="0">
                <a:latin typeface="Calibri" panose="020F0502020204030204" pitchFamily="34" charset="0"/>
                <a:ea typeface="Calibri" panose="020F0502020204030204" pitchFamily="34" charset="0"/>
                <a:cs typeface="Calibri" panose="020F0502020204030204" pitchFamily="34" charset="0"/>
              </a:rPr>
              <a:t>18 September		Diamond Jubilee Dinner – Waterview, Bicentennial Park</a:t>
            </a:r>
          </a:p>
          <a:p>
            <a:pPr>
              <a:lnSpc>
                <a:spcPct val="125000"/>
              </a:lnSpc>
            </a:pPr>
            <a:r>
              <a:rPr lang="en-AU" sz="950" b="1" i="1" dirty="0">
                <a:latin typeface="Calibri" panose="020F0502020204030204" pitchFamily="34" charset="0"/>
                <a:ea typeface="Calibri" panose="020F0502020204030204" pitchFamily="34" charset="0"/>
                <a:cs typeface="Calibri" panose="020F0502020204030204" pitchFamily="34" charset="0"/>
              </a:rPr>
              <a:t>19 / 20 September	25th Sunday in Ordinary Time</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27 September		Tamil Community Mass			5.30pm</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dirty="0">
                <a:latin typeface="Calibri" panose="020F0502020204030204" pitchFamily="34" charset="0"/>
                <a:ea typeface="Calibri" panose="020F0502020204030204" pitchFamily="34" charset="0"/>
                <a:cs typeface="Calibri" panose="020F0502020204030204" pitchFamily="34" charset="0"/>
              </a:rPr>
              <a:t>5/6 Sept—10/11 Oct	Penance Enrolment forms available at weekend Masses</a:t>
            </a:r>
          </a:p>
        </p:txBody>
      </p:sp>
      <p:sp>
        <p:nvSpPr>
          <p:cNvPr id="4" name="TextBox 3">
            <a:extLst>
              <a:ext uri="{FF2B5EF4-FFF2-40B4-BE49-F238E27FC236}">
                <a16:creationId xmlns:a16="http://schemas.microsoft.com/office/drawing/2014/main" id="{251A7A33-6A32-13C6-5361-F1F2A107A218}"/>
              </a:ext>
            </a:extLst>
          </p:cNvPr>
          <p:cNvSpPr txBox="1"/>
          <p:nvPr/>
        </p:nvSpPr>
        <p:spPr>
          <a:xfrm>
            <a:off x="290831" y="2321169"/>
            <a:ext cx="4671694" cy="1177245"/>
          </a:xfrm>
          <a:prstGeom prst="rect">
            <a:avLst/>
          </a:prstGeom>
          <a:noFill/>
          <a:ln>
            <a:solidFill>
              <a:srgbClr val="C00000"/>
            </a:solidFill>
          </a:ln>
        </p:spPr>
        <p:txBody>
          <a:bodyPr wrap="square" rtlCol="0">
            <a:spAutoFit/>
          </a:bodyPr>
          <a:lstStyle/>
          <a:p>
            <a:r>
              <a:rPr lang="en-AU" sz="950" dirty="0">
                <a:latin typeface="Calibri" panose="020F0502020204030204" pitchFamily="34" charset="0"/>
                <a:ea typeface="Calibri" panose="020F0502020204030204" pitchFamily="34" charset="0"/>
                <a:cs typeface="Calibri" panose="020F0502020204030204" pitchFamily="34" charset="0"/>
              </a:rPr>
              <a:t>Full dates and eligibility requirements for the </a:t>
            </a:r>
            <a:r>
              <a:rPr lang="en-AU" sz="950" b="1" dirty="0">
                <a:latin typeface="Calibri" panose="020F0502020204030204" pitchFamily="34" charset="0"/>
                <a:ea typeface="Calibri" panose="020F0502020204030204" pitchFamily="34" charset="0"/>
                <a:cs typeface="Calibri" panose="020F0502020204030204" pitchFamily="34" charset="0"/>
              </a:rPr>
              <a:t>Parish’s 2026 Sacramental Program </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AU" sz="950" dirty="0">
                <a:latin typeface="Calibri" panose="020F0502020204030204" pitchFamily="34" charset="0"/>
                <a:ea typeface="Calibri" panose="020F0502020204030204" pitchFamily="34" charset="0"/>
                <a:cs typeface="Calibri" panose="020F0502020204030204" pitchFamily="34" charset="0"/>
              </a:rPr>
              <a:t>are listed on our website – </a:t>
            </a:r>
            <a:r>
              <a:rPr lang="en-AU" sz="950" dirty="0" err="1">
                <a:latin typeface="Calibri" panose="020F0502020204030204" pitchFamily="34" charset="0"/>
                <a:ea typeface="Calibri" panose="020F0502020204030204" pitchFamily="34" charset="0"/>
                <a:cs typeface="Calibri" panose="020F0502020204030204" pitchFamily="34" charset="0"/>
              </a:rPr>
              <a:t>www,sacredheartwestmead.com.au</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AU" sz="400" dirty="0">
                <a:latin typeface="Calibri" panose="020F0502020204030204" pitchFamily="34" charset="0"/>
                <a:ea typeface="Calibri" panose="020F0502020204030204" pitchFamily="34" charset="0"/>
                <a:cs typeface="Calibri" panose="020F0502020204030204" pitchFamily="34" charset="0"/>
              </a:rPr>
              <a:t>  </a:t>
            </a:r>
          </a:p>
          <a:p>
            <a:r>
              <a:rPr lang="en-AU" sz="950" dirty="0">
                <a:latin typeface="Calibri" panose="020F0502020204030204" pitchFamily="34" charset="0"/>
                <a:ea typeface="Calibri" panose="020F0502020204030204" pitchFamily="34" charset="0"/>
                <a:cs typeface="Calibri" panose="020F0502020204030204" pitchFamily="34" charset="0"/>
              </a:rPr>
              <a:t>	</a:t>
            </a:r>
            <a:r>
              <a:rPr lang="en-AU" sz="950" b="1" dirty="0">
                <a:latin typeface="Calibri" panose="020F0502020204030204" pitchFamily="34" charset="0"/>
                <a:ea typeface="Calibri" panose="020F0502020204030204" pitchFamily="34" charset="0"/>
                <a:cs typeface="Calibri" panose="020F0502020204030204" pitchFamily="34" charset="0"/>
              </a:rPr>
              <a:t>Penance (Reconciliation) Program </a:t>
            </a:r>
            <a:r>
              <a:rPr lang="en-AU" sz="950" dirty="0">
                <a:latin typeface="Calibri" panose="020F0502020204030204" pitchFamily="34" charset="0"/>
                <a:ea typeface="Calibri" panose="020F0502020204030204" pitchFamily="34" charset="0"/>
                <a:cs typeface="Calibri" panose="020F0502020204030204" pitchFamily="34" charset="0"/>
              </a:rPr>
              <a:t>- </a:t>
            </a:r>
            <a:r>
              <a:rPr lang="en-AU" sz="950" i="1" dirty="0">
                <a:latin typeface="Calibri" panose="020F0502020204030204" pitchFamily="34" charset="0"/>
                <a:ea typeface="Calibri" panose="020F0502020204030204" pitchFamily="34" charset="0"/>
                <a:cs typeface="Calibri" panose="020F0502020204030204" pitchFamily="34" charset="0"/>
              </a:rPr>
              <a:t>Attendance is required at the following</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AU" sz="950" dirty="0">
                <a:latin typeface="Calibri" panose="020F0502020204030204" pitchFamily="34" charset="0"/>
                <a:ea typeface="Calibri" panose="020F0502020204030204" pitchFamily="34" charset="0"/>
                <a:cs typeface="Calibri" panose="020F0502020204030204" pitchFamily="34" charset="0"/>
              </a:rPr>
              <a:t>17/18 October 	   Enrolment Ceremonies at weekend Masses  (6pm Vigil, 8am, 9.30am)</a:t>
            </a:r>
          </a:p>
          <a:p>
            <a:r>
              <a:rPr lang="en-AU" sz="950" dirty="0">
                <a:latin typeface="Calibri" panose="020F0502020204030204" pitchFamily="34" charset="0"/>
                <a:ea typeface="Calibri" panose="020F0502020204030204" pitchFamily="34" charset="0"/>
                <a:cs typeface="Calibri" panose="020F0502020204030204" pitchFamily="34" charset="0"/>
              </a:rPr>
              <a:t>20 October	   Parent Meeting  				7pm </a:t>
            </a:r>
          </a:p>
          <a:p>
            <a:r>
              <a:rPr lang="en-AU" sz="950" dirty="0">
                <a:latin typeface="Calibri" panose="020F0502020204030204" pitchFamily="34" charset="0"/>
                <a:ea typeface="Calibri" panose="020F0502020204030204" pitchFamily="34" charset="0"/>
                <a:cs typeface="Calibri" panose="020F0502020204030204" pitchFamily="34" charset="0"/>
              </a:rPr>
              <a:t>28 October   	   Groups start for 4 weeks</a:t>
            </a:r>
          </a:p>
          <a:p>
            <a:r>
              <a:rPr lang="en-AU" sz="950" dirty="0">
                <a:latin typeface="Calibri" panose="020F0502020204030204" pitchFamily="34" charset="0"/>
                <a:ea typeface="Calibri" panose="020F0502020204030204" pitchFamily="34" charset="0"/>
                <a:cs typeface="Calibri" panose="020F0502020204030204" pitchFamily="34" charset="0"/>
              </a:rPr>
              <a:t>24 November	   Reconciliation Liturgy			6.30pm &amp; 7.30pm</a:t>
            </a:r>
          </a:p>
        </p:txBody>
      </p:sp>
      <p:sp>
        <p:nvSpPr>
          <p:cNvPr id="6" name="TextBox 5">
            <a:extLst>
              <a:ext uri="{FF2B5EF4-FFF2-40B4-BE49-F238E27FC236}">
                <a16:creationId xmlns:a16="http://schemas.microsoft.com/office/drawing/2014/main" id="{E4618BC7-9E78-8045-6632-DEC367FF1DB0}"/>
              </a:ext>
            </a:extLst>
          </p:cNvPr>
          <p:cNvSpPr txBox="1"/>
          <p:nvPr/>
        </p:nvSpPr>
        <p:spPr>
          <a:xfrm>
            <a:off x="1687024" y="2039816"/>
            <a:ext cx="1844430" cy="338554"/>
          </a:xfrm>
          <a:prstGeom prst="rect">
            <a:avLst/>
          </a:prstGeom>
          <a:noFill/>
        </p:spPr>
        <p:txBody>
          <a:bodyPr wrap="square" rtlCol="0">
            <a:spAutoFit/>
          </a:bodyPr>
          <a:lstStyle/>
          <a:p>
            <a:r>
              <a:rPr lang="en-AU" sz="1600" b="1" spc="150" dirty="0">
                <a:solidFill>
                  <a:srgbClr val="C00000"/>
                </a:solidFill>
                <a:latin typeface="Calibri" panose="020F0502020204030204" pitchFamily="34" charset="0"/>
                <a:ea typeface="Calibri" panose="020F0502020204030204" pitchFamily="34" charset="0"/>
                <a:cs typeface="Calibri" panose="020F0502020204030204" pitchFamily="34" charset="0"/>
              </a:rPr>
              <a:t>Announcements</a:t>
            </a:r>
          </a:p>
        </p:txBody>
      </p:sp>
      <p:cxnSp>
        <p:nvCxnSpPr>
          <p:cNvPr id="9" name="Straight Connector 8">
            <a:extLst>
              <a:ext uri="{FF2B5EF4-FFF2-40B4-BE49-F238E27FC236}">
                <a16:creationId xmlns:a16="http://schemas.microsoft.com/office/drawing/2014/main" id="{B4A3E667-201B-09D3-C7FB-ECA04A0849D2}"/>
              </a:ext>
            </a:extLst>
          </p:cNvPr>
          <p:cNvCxnSpPr>
            <a:cxnSpLocks/>
          </p:cNvCxnSpPr>
          <p:nvPr/>
        </p:nvCxnSpPr>
        <p:spPr>
          <a:xfrm>
            <a:off x="290830" y="2321169"/>
            <a:ext cx="4671695"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F21CBD4E-0D9B-B8EA-C225-558238B1C1BD}"/>
              </a:ext>
            </a:extLst>
          </p:cNvPr>
          <p:cNvSpPr txBox="1"/>
          <p:nvPr/>
        </p:nvSpPr>
        <p:spPr>
          <a:xfrm>
            <a:off x="4962524" y="4375609"/>
            <a:ext cx="2333624" cy="5224507"/>
          </a:xfrm>
          <a:prstGeom prst="rect">
            <a:avLst/>
          </a:prstGeom>
          <a:noFill/>
          <a:ln w="12700">
            <a:solidFill>
              <a:srgbClr val="C00000"/>
            </a:solidFill>
          </a:ln>
        </p:spPr>
        <p:txBody>
          <a:bodyPr wrap="square" rtlCol="0">
            <a:spAutoFit/>
          </a:bodyPr>
          <a:lstStyle/>
          <a:p>
            <a:r>
              <a:rPr lang="en-AU" sz="950" b="1" dirty="0">
                <a:solidFill>
                  <a:srgbClr val="0062AC"/>
                </a:solidFill>
                <a:latin typeface="Calibri" panose="020F0502020204030204" pitchFamily="34" charset="0"/>
                <a:ea typeface="Calibri" panose="020F0502020204030204" pitchFamily="34" charset="0"/>
                <a:cs typeface="Calibri" panose="020F0502020204030204" pitchFamily="34" charset="0"/>
              </a:rPr>
              <a:t>Todays Message                         </a:t>
            </a:r>
            <a:r>
              <a:rPr lang="en-AU" sz="800" i="1" dirty="0">
                <a:solidFill>
                  <a:srgbClr val="0062AC"/>
                </a:solidFill>
                <a:latin typeface="Calibri" panose="020F0502020204030204" pitchFamily="34" charset="0"/>
                <a:ea typeface="Calibri" panose="020F0502020204030204" pitchFamily="34" charset="0"/>
                <a:cs typeface="Calibri" panose="020F0502020204030204" pitchFamily="34" charset="0"/>
              </a:rPr>
              <a:t>Dianne Bergant                     </a:t>
            </a:r>
          </a:p>
          <a:p>
            <a:r>
              <a:rPr lang="en-AU" sz="900" dirty="0"/>
              <a:t>A distinctive feature of the teachings of Jesus is his exhortation to forgive.  Very explicit about this, Jesus left us his own example by forgiving his executioners while he hung dying on the cross.  Until recently we thought that forgiveness begins with the offender repenting of the offence and then asking for pardon.  Today many maintain that reconciliation must begin with the one offended offering forgiveness.                                   This willingness to forgive transforms a victim into a survivor.  Such magnanimity might then touch the heart of the offender, who may thus be transformed from being an offender to becoming a friend.  If God has been so generous in forgiving us, surely we should be generous in forgiving others.  The process of becoming a forgiving person takes time.                                      For some, it may take a lifetime.  Only little  by little are our pettiness and indignation reduced and our desire to strike back diminished.  Still, as disciples, we are expected to give the forgiveness that we  have been given.  Such forgiveness does not provide an easy way out for offenders,                      for ultimately justice will prevail.                                        If we remain untransformed by God’s forgiveness of us, we will be liable to judgment.  Our unwillingness to forgive can eat away at us, and we can carry hurts from childhood far into adult years.                           Forgiving others, as difficult as that may be,             is in the long run much easier than bearing the weight of resentfulness, vindictiveness and unresolved frustration.                                   When we forgive we truly begin to be healed.</a:t>
            </a:r>
          </a:p>
        </p:txBody>
      </p:sp>
      <p:sp>
        <p:nvSpPr>
          <p:cNvPr id="15" name="TextBox 14">
            <a:extLst>
              <a:ext uri="{FF2B5EF4-FFF2-40B4-BE49-F238E27FC236}">
                <a16:creationId xmlns:a16="http://schemas.microsoft.com/office/drawing/2014/main" id="{D29A52F4-F7CD-0F35-A8D0-8395182D601F}"/>
              </a:ext>
            </a:extLst>
          </p:cNvPr>
          <p:cNvSpPr txBox="1"/>
          <p:nvPr/>
        </p:nvSpPr>
        <p:spPr>
          <a:xfrm>
            <a:off x="2588112" y="7364622"/>
            <a:ext cx="2359148" cy="1107996"/>
          </a:xfrm>
          <a:prstGeom prst="rect">
            <a:avLst/>
          </a:prstGeom>
          <a:noFill/>
          <a:ln w="12700">
            <a:solidFill>
              <a:srgbClr val="7030A0"/>
            </a:solidFill>
          </a:ln>
        </p:spPr>
        <p:txBody>
          <a:bodyPr wrap="square" rtlCol="0">
            <a:spAutoFit/>
          </a:bodyPr>
          <a:lstStyle/>
          <a:p>
            <a:r>
              <a:rPr lang="en-AU" sz="1000" b="1" i="1" dirty="0">
                <a:solidFill>
                  <a:srgbClr val="7030A0"/>
                </a:solidFill>
                <a:latin typeface="Calibri" panose="020F0502020204030204" pitchFamily="34" charset="0"/>
                <a:ea typeface="Calibri" panose="020F0502020204030204" pitchFamily="34" charset="0"/>
                <a:cs typeface="Calibri" panose="020F0502020204030204" pitchFamily="34" charset="0"/>
              </a:rPr>
              <a:t>Grant Eternal Rest to the </a:t>
            </a:r>
            <a:endParaRPr lang="en-AU" sz="1000"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r>
              <a:rPr lang="en-AU" sz="1000" b="1" i="1" dirty="0">
                <a:solidFill>
                  <a:srgbClr val="7030A0"/>
                </a:solidFill>
                <a:latin typeface="Calibri" panose="020F0502020204030204" pitchFamily="34" charset="0"/>
                <a:ea typeface="Calibri" panose="020F0502020204030204" pitchFamily="34" charset="0"/>
                <a:cs typeface="Calibri" panose="020F0502020204030204" pitchFamily="34" charset="0"/>
              </a:rPr>
              <a:t>recently deceased and those </a:t>
            </a:r>
            <a:endParaRPr lang="en-AU" sz="1000"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r>
              <a:rPr lang="en-AU" sz="1000" b="1" i="1" dirty="0">
                <a:solidFill>
                  <a:srgbClr val="7030A0"/>
                </a:solidFill>
                <a:latin typeface="Calibri" panose="020F0502020204030204" pitchFamily="34" charset="0"/>
                <a:ea typeface="Calibri" panose="020F0502020204030204" pitchFamily="34" charset="0"/>
                <a:cs typeface="Calibri" panose="020F0502020204030204" pitchFamily="34" charset="0"/>
              </a:rPr>
              <a:t>we remember at this time . . .</a:t>
            </a:r>
            <a:endParaRPr lang="en-AU" sz="1000"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r>
              <a:rPr lang="en-AU" sz="600" b="1" i="1" dirty="0">
                <a:solidFill>
                  <a:srgbClr val="7030A0"/>
                </a:solidFill>
                <a:latin typeface="Calibri" panose="020F0502020204030204" pitchFamily="34" charset="0"/>
                <a:ea typeface="Calibri" panose="020F0502020204030204" pitchFamily="34" charset="0"/>
                <a:cs typeface="Calibri" panose="020F0502020204030204" pitchFamily="34" charset="0"/>
              </a:rPr>
              <a:t> </a:t>
            </a:r>
            <a:endParaRPr lang="en-AU" sz="600"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r>
              <a:rPr lang="en-AU" sz="1000" b="1" dirty="0">
                <a:solidFill>
                  <a:srgbClr val="7030A0"/>
                </a:solidFill>
                <a:latin typeface="Calibri" panose="020F0502020204030204" pitchFamily="34" charset="0"/>
                <a:ea typeface="Calibri" panose="020F0502020204030204" pitchFamily="34" charset="0"/>
                <a:cs typeface="Calibri" panose="020F0502020204030204" pitchFamily="34" charset="0"/>
              </a:rPr>
              <a:t>James &amp; Josephine Knight</a:t>
            </a:r>
          </a:p>
          <a:p>
            <a:r>
              <a:rPr lang="en-AU" sz="1000" b="1" dirty="0">
                <a:solidFill>
                  <a:srgbClr val="7030A0"/>
                </a:solidFill>
                <a:latin typeface="Calibri" panose="020F0502020204030204" pitchFamily="34" charset="0"/>
                <a:ea typeface="Calibri" panose="020F0502020204030204" pitchFamily="34" charset="0"/>
                <a:cs typeface="Calibri" panose="020F0502020204030204" pitchFamily="34" charset="0"/>
              </a:rPr>
              <a:t>John &amp; Madeleine Brown</a:t>
            </a:r>
          </a:p>
          <a:p>
            <a:r>
              <a:rPr lang="en-AU" sz="1000" b="1" dirty="0">
                <a:solidFill>
                  <a:srgbClr val="7030A0"/>
                </a:solidFill>
                <a:latin typeface="Calibri" panose="020F0502020204030204" pitchFamily="34" charset="0"/>
                <a:ea typeface="Calibri" panose="020F0502020204030204" pitchFamily="34" charset="0"/>
                <a:cs typeface="Calibri" panose="020F0502020204030204" pitchFamily="34" charset="0"/>
              </a:rPr>
              <a:t>Habib </a:t>
            </a:r>
            <a:r>
              <a:rPr lang="en-AU" sz="1000" b="1" dirty="0" err="1">
                <a:solidFill>
                  <a:srgbClr val="7030A0"/>
                </a:solidFill>
                <a:latin typeface="Calibri" panose="020F0502020204030204" pitchFamily="34" charset="0"/>
                <a:ea typeface="Calibri" panose="020F0502020204030204" pitchFamily="34" charset="0"/>
                <a:cs typeface="Calibri" panose="020F0502020204030204" pitchFamily="34" charset="0"/>
              </a:rPr>
              <a:t>Eltakchi</a:t>
            </a:r>
            <a:r>
              <a:rPr lang="en-AU" sz="1000" b="1" dirty="0">
                <a:solidFill>
                  <a:srgbClr val="7030A0"/>
                </a:solidFill>
                <a:latin typeface="Calibri" panose="020F0502020204030204" pitchFamily="34" charset="0"/>
                <a:ea typeface="Calibri" panose="020F0502020204030204" pitchFamily="34" charset="0"/>
                <a:cs typeface="Calibri" panose="020F0502020204030204" pitchFamily="34" charset="0"/>
              </a:rPr>
              <a:t>;  Bill </a:t>
            </a:r>
            <a:r>
              <a:rPr lang="en-AU" sz="1000" b="1" dirty="0" err="1">
                <a:solidFill>
                  <a:srgbClr val="7030A0"/>
                </a:solidFill>
                <a:latin typeface="Calibri" panose="020F0502020204030204" pitchFamily="34" charset="0"/>
                <a:ea typeface="Calibri" panose="020F0502020204030204" pitchFamily="34" charset="0"/>
                <a:cs typeface="Calibri" panose="020F0502020204030204" pitchFamily="34" charset="0"/>
              </a:rPr>
              <a:t>Eltakchi</a:t>
            </a:r>
            <a:endParaRPr lang="en-AU" sz="1000" dirty="0">
              <a:solidFill>
                <a:srgbClr val="7030A0"/>
              </a:solidFill>
            </a:endParaRPr>
          </a:p>
        </p:txBody>
      </p:sp>
      <p:pic>
        <p:nvPicPr>
          <p:cNvPr id="1027" name="Picture 3" descr="Flower Heart Print Heart of Flowers Printable Heart Poster AI image 1">
            <a:extLst>
              <a:ext uri="{FF2B5EF4-FFF2-40B4-BE49-F238E27FC236}">
                <a16:creationId xmlns:a16="http://schemas.microsoft.com/office/drawing/2014/main" id="{FB1C86E3-D1CA-7FDA-B34E-99FBA3B171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427" t="16888" r="11427" b="11206"/>
          <a:stretch>
            <a:fillRect/>
          </a:stretch>
        </p:blipFill>
        <p:spPr bwMode="auto">
          <a:xfrm>
            <a:off x="4279006" y="7858798"/>
            <a:ext cx="622301"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6" name="TextBox 15">
            <a:extLst>
              <a:ext uri="{FF2B5EF4-FFF2-40B4-BE49-F238E27FC236}">
                <a16:creationId xmlns:a16="http://schemas.microsoft.com/office/drawing/2014/main" id="{70B5D809-466B-2750-1955-E874A001F68C}"/>
              </a:ext>
            </a:extLst>
          </p:cNvPr>
          <p:cNvSpPr txBox="1"/>
          <p:nvPr/>
        </p:nvSpPr>
        <p:spPr>
          <a:xfrm>
            <a:off x="263527" y="7448838"/>
            <a:ext cx="2341560" cy="1015663"/>
          </a:xfrm>
          <a:prstGeom prst="rect">
            <a:avLst/>
          </a:prstGeom>
          <a:noFill/>
          <a:ln w="12700">
            <a:solidFill>
              <a:srgbClr val="0062AC"/>
            </a:solidFill>
          </a:ln>
        </p:spPr>
        <p:txBody>
          <a:bodyPr wrap="square" rtlCol="0">
            <a:spAutoFit/>
          </a:bodyPr>
          <a:lstStyle/>
          <a:p>
            <a:r>
              <a:rPr lang="en-AU" sz="1000" dirty="0">
                <a:solidFill>
                  <a:srgbClr val="0062AC"/>
                </a:solidFill>
                <a:latin typeface="Calibri" panose="020F0502020204030204" pitchFamily="34" charset="0"/>
                <a:ea typeface="Calibri" panose="020F0502020204030204" pitchFamily="34" charset="0"/>
                <a:cs typeface="Calibri" panose="020F0502020204030204" pitchFamily="34" charset="0"/>
              </a:rPr>
              <a:t>At Sacred Heart Westmead, </a:t>
            </a:r>
            <a:r>
              <a:rPr lang="en-US" sz="1000" b="1" dirty="0">
                <a:solidFill>
                  <a:srgbClr val="0062AC"/>
                </a:solidFill>
                <a:latin typeface="Calibri" panose="020F0502020204030204" pitchFamily="34" charset="0"/>
                <a:ea typeface="Calibri" panose="020F0502020204030204" pitchFamily="34" charset="0"/>
                <a:cs typeface="Calibri" panose="020F0502020204030204" pitchFamily="34" charset="0"/>
              </a:rPr>
              <a:t>Baptism </a:t>
            </a:r>
            <a:endParaRPr lang="en-AU" sz="1000" dirty="0">
              <a:solidFill>
                <a:srgbClr val="0062AC"/>
              </a:solidFill>
              <a:latin typeface="Calibri" panose="020F0502020204030204" pitchFamily="34" charset="0"/>
              <a:ea typeface="Calibri" panose="020F0502020204030204" pitchFamily="34" charset="0"/>
              <a:cs typeface="Calibri" panose="020F0502020204030204" pitchFamily="34" charset="0"/>
            </a:endParaRPr>
          </a:p>
          <a:p>
            <a:r>
              <a:rPr lang="en-US" sz="1000" dirty="0">
                <a:solidFill>
                  <a:srgbClr val="0062AC"/>
                </a:solidFill>
                <a:latin typeface="Calibri" panose="020F0502020204030204" pitchFamily="34" charset="0"/>
                <a:ea typeface="Calibri" panose="020F0502020204030204" pitchFamily="34" charset="0"/>
                <a:cs typeface="Calibri" panose="020F0502020204030204" pitchFamily="34" charset="0"/>
              </a:rPr>
              <a:t>is celebrated on the first Sunday </a:t>
            </a:r>
            <a:endParaRPr lang="en-AU" sz="1000" dirty="0">
              <a:solidFill>
                <a:srgbClr val="0062AC"/>
              </a:solidFill>
              <a:latin typeface="Calibri" panose="020F0502020204030204" pitchFamily="34" charset="0"/>
              <a:ea typeface="Calibri" panose="020F0502020204030204" pitchFamily="34" charset="0"/>
              <a:cs typeface="Calibri" panose="020F0502020204030204" pitchFamily="34" charset="0"/>
            </a:endParaRPr>
          </a:p>
          <a:p>
            <a:r>
              <a:rPr lang="en-US" sz="1000" dirty="0">
                <a:solidFill>
                  <a:srgbClr val="0062AC"/>
                </a:solidFill>
                <a:latin typeface="Calibri" panose="020F0502020204030204" pitchFamily="34" charset="0"/>
                <a:ea typeface="Calibri" panose="020F0502020204030204" pitchFamily="34" charset="0"/>
                <a:cs typeface="Calibri" panose="020F0502020204030204" pitchFamily="34" charset="0"/>
              </a:rPr>
              <a:t>of the month at 11am.  </a:t>
            </a:r>
            <a:endParaRPr lang="en-AU" sz="1000" dirty="0">
              <a:solidFill>
                <a:srgbClr val="0062AC"/>
              </a:solidFill>
              <a:latin typeface="Calibri" panose="020F0502020204030204" pitchFamily="34" charset="0"/>
              <a:ea typeface="Calibri" panose="020F0502020204030204" pitchFamily="34" charset="0"/>
              <a:cs typeface="Calibri" panose="020F0502020204030204" pitchFamily="34" charset="0"/>
            </a:endParaRPr>
          </a:p>
          <a:p>
            <a:r>
              <a:rPr lang="en-US" sz="1000" dirty="0">
                <a:solidFill>
                  <a:srgbClr val="0062AC"/>
                </a:solidFill>
                <a:latin typeface="Calibri" panose="020F0502020204030204" pitchFamily="34" charset="0"/>
                <a:ea typeface="Calibri" panose="020F0502020204030204" pitchFamily="34" charset="0"/>
                <a:cs typeface="Calibri" panose="020F0502020204030204" pitchFamily="34" charset="0"/>
              </a:rPr>
              <a:t>Please contact the </a:t>
            </a:r>
            <a:endParaRPr lang="en-AU" sz="1000" dirty="0">
              <a:solidFill>
                <a:srgbClr val="0062AC"/>
              </a:solidFill>
              <a:latin typeface="Calibri" panose="020F0502020204030204" pitchFamily="34" charset="0"/>
              <a:ea typeface="Calibri" panose="020F0502020204030204" pitchFamily="34" charset="0"/>
              <a:cs typeface="Calibri" panose="020F0502020204030204" pitchFamily="34" charset="0"/>
            </a:endParaRPr>
          </a:p>
          <a:p>
            <a:r>
              <a:rPr lang="en-US" sz="1000" dirty="0">
                <a:solidFill>
                  <a:srgbClr val="0062AC"/>
                </a:solidFill>
                <a:latin typeface="Calibri" panose="020F0502020204030204" pitchFamily="34" charset="0"/>
                <a:ea typeface="Calibri" panose="020F0502020204030204" pitchFamily="34" charset="0"/>
                <a:cs typeface="Calibri" panose="020F0502020204030204" pitchFamily="34" charset="0"/>
              </a:rPr>
              <a:t>parish office to book for 2026. </a:t>
            </a:r>
          </a:p>
          <a:p>
            <a:endParaRPr lang="en-AU" sz="1000" dirty="0"/>
          </a:p>
        </p:txBody>
      </p:sp>
      <p:pic>
        <p:nvPicPr>
          <p:cNvPr id="1028" name="Picture 4" descr="Image result for baptism">
            <a:extLst>
              <a:ext uri="{FF2B5EF4-FFF2-40B4-BE49-F238E27FC236}">
                <a16:creationId xmlns:a16="http://schemas.microsoft.com/office/drawing/2014/main" id="{BB90873F-0AAC-2A3E-DD63-EB525A4692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4766" y="7858798"/>
            <a:ext cx="503238" cy="48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TextBox 17">
            <a:extLst>
              <a:ext uri="{FF2B5EF4-FFF2-40B4-BE49-F238E27FC236}">
                <a16:creationId xmlns:a16="http://schemas.microsoft.com/office/drawing/2014/main" id="{91874A45-9A68-59E7-35A2-6EA56295C1EE}"/>
              </a:ext>
            </a:extLst>
          </p:cNvPr>
          <p:cNvSpPr txBox="1"/>
          <p:nvPr/>
        </p:nvSpPr>
        <p:spPr>
          <a:xfrm>
            <a:off x="4962523" y="3346810"/>
            <a:ext cx="2333626" cy="1015663"/>
          </a:xfrm>
          <a:prstGeom prst="rect">
            <a:avLst/>
          </a:prstGeom>
          <a:noFill/>
          <a:ln>
            <a:solidFill>
              <a:srgbClr val="C00000"/>
            </a:solidFill>
          </a:ln>
        </p:spPr>
        <p:txBody>
          <a:bodyPr wrap="square" rtlCol="0">
            <a:spAutoFit/>
          </a:bodyPr>
          <a:lstStyle/>
          <a:p>
            <a:r>
              <a:rPr lang="en-AU" sz="900" b="1" dirty="0">
                <a:latin typeface="Calibri" panose="020F0502020204030204" pitchFamily="34" charset="0"/>
                <a:ea typeface="Calibri" panose="020F0502020204030204" pitchFamily="34" charset="0"/>
                <a:cs typeface="Calibri" panose="020F0502020204030204" pitchFamily="34" charset="0"/>
              </a:rPr>
              <a:t>’Tap &amp; Go’ </a:t>
            </a:r>
            <a:r>
              <a:rPr lang="en-AU" sz="900" dirty="0">
                <a:latin typeface="Calibri" panose="020F0502020204030204" pitchFamily="34" charset="0"/>
                <a:ea typeface="Calibri" panose="020F0502020204030204" pitchFamily="34" charset="0"/>
                <a:cs typeface="Calibri" panose="020F0502020204030204" pitchFamily="34" charset="0"/>
              </a:rPr>
              <a:t>devices are installed in </a:t>
            </a:r>
          </a:p>
          <a:p>
            <a:r>
              <a:rPr lang="en-AU" sz="900" dirty="0">
                <a:latin typeface="Calibri" panose="020F0502020204030204" pitchFamily="34" charset="0"/>
                <a:ea typeface="Calibri" panose="020F0502020204030204" pitchFamily="34" charset="0"/>
                <a:cs typeface="Calibri" panose="020F0502020204030204" pitchFamily="34" charset="0"/>
              </a:rPr>
              <a:t>our church.  Select an amount and </a:t>
            </a:r>
          </a:p>
          <a:p>
            <a:r>
              <a:rPr lang="en-AU" sz="900" dirty="0">
                <a:latin typeface="Calibri" panose="020F0502020204030204" pitchFamily="34" charset="0"/>
                <a:ea typeface="Calibri" panose="020F0502020204030204" pitchFamily="34" charset="0"/>
                <a:cs typeface="Calibri" panose="020F0502020204030204" pitchFamily="34" charset="0"/>
              </a:rPr>
              <a:t>tap your card on the logo  to donate.  </a:t>
            </a:r>
          </a:p>
          <a:p>
            <a:r>
              <a:rPr lang="en-AU" sz="600" dirty="0">
                <a:latin typeface="Calibri" panose="020F0502020204030204" pitchFamily="34" charset="0"/>
                <a:ea typeface="Calibri" panose="020F0502020204030204" pitchFamily="34" charset="0"/>
                <a:cs typeface="Calibri" panose="020F0502020204030204" pitchFamily="34" charset="0"/>
              </a:rPr>
              <a:t> </a:t>
            </a:r>
          </a:p>
          <a:p>
            <a:r>
              <a:rPr lang="en-AU" sz="900" i="1" dirty="0">
                <a:latin typeface="Calibri" panose="020F0502020204030204" pitchFamily="34" charset="0"/>
                <a:ea typeface="Calibri" panose="020F0502020204030204" pitchFamily="34" charset="0"/>
                <a:cs typeface="Calibri" panose="020F0502020204030204" pitchFamily="34" charset="0"/>
              </a:rPr>
              <a:t>                              We thankyou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                         for your support of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                      Sacred Heart Westmead</a:t>
            </a:r>
            <a:endParaRPr lang="en-AU" sz="600" dirty="0">
              <a:latin typeface="Calibri" panose="020F0502020204030204" pitchFamily="34" charset="0"/>
              <a:ea typeface="Calibri" panose="020F0502020204030204" pitchFamily="34" charset="0"/>
              <a:cs typeface="Calibri" panose="020F0502020204030204" pitchFamily="34" charset="0"/>
            </a:endParaRPr>
          </a:p>
        </p:txBody>
      </p:sp>
      <p:pic>
        <p:nvPicPr>
          <p:cNvPr id="1029" name="Picture 5">
            <a:extLst>
              <a:ext uri="{FF2B5EF4-FFF2-40B4-BE49-F238E27FC236}">
                <a16:creationId xmlns:a16="http://schemas.microsoft.com/office/drawing/2014/main" id="{D0930CA7-51B3-9D19-DAAD-7DBF40E3A1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986" t="15613" r="11366" b="18425"/>
          <a:stretch>
            <a:fillRect/>
          </a:stretch>
        </p:blipFill>
        <p:spPr bwMode="auto">
          <a:xfrm>
            <a:off x="4985548" y="3923891"/>
            <a:ext cx="579438" cy="39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0" name="Picture 6">
            <a:extLst>
              <a:ext uri="{FF2B5EF4-FFF2-40B4-BE49-F238E27FC236}">
                <a16:creationId xmlns:a16="http://schemas.microsoft.com/office/drawing/2014/main" id="{94C8FEF4-D38E-3509-2B97-E72363925F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0373" y="3440674"/>
            <a:ext cx="485775" cy="865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9" name="TextBox 18">
            <a:extLst>
              <a:ext uri="{FF2B5EF4-FFF2-40B4-BE49-F238E27FC236}">
                <a16:creationId xmlns:a16="http://schemas.microsoft.com/office/drawing/2014/main" id="{CF3C76F5-B41D-EEC9-D940-10AC7D0A9AD4}"/>
              </a:ext>
            </a:extLst>
          </p:cNvPr>
          <p:cNvSpPr txBox="1"/>
          <p:nvPr/>
        </p:nvSpPr>
        <p:spPr>
          <a:xfrm>
            <a:off x="4985548" y="9592422"/>
            <a:ext cx="2219321" cy="854080"/>
          </a:xfrm>
          <a:prstGeom prst="rect">
            <a:avLst/>
          </a:prstGeom>
          <a:noFill/>
        </p:spPr>
        <p:txBody>
          <a:bodyPr wrap="square" rtlCol="0">
            <a:spAutoFit/>
          </a:bodyPr>
          <a:lstStyle/>
          <a:p>
            <a:r>
              <a:rPr lang="en-AU" sz="950" b="1" cap="small" dirty="0">
                <a:latin typeface="Calibri" panose="020F0502020204030204" pitchFamily="34" charset="0"/>
                <a:ea typeface="Calibri" panose="020F0502020204030204" pitchFamily="34" charset="0"/>
                <a:cs typeface="Calibri" panose="020F0502020204030204" pitchFamily="34" charset="0"/>
              </a:rPr>
              <a:t>Next Sunday’s Readings: 19/20 September</a:t>
            </a:r>
            <a:endParaRPr lang="en-AU" sz="950" dirty="0">
              <a:latin typeface="Calibri" panose="020F0502020204030204" pitchFamily="34" charset="0"/>
              <a:ea typeface="Calibri" panose="020F0502020204030204" pitchFamily="34" charset="0"/>
              <a:cs typeface="Calibri" panose="020F0502020204030204" pitchFamily="34" charset="0"/>
            </a:endParaRPr>
          </a:p>
          <a:p>
            <a:r>
              <a:rPr lang="en-AU" sz="1000" cap="small" dirty="0">
                <a:latin typeface="Calibri" panose="020F0502020204030204" pitchFamily="34" charset="0"/>
                <a:ea typeface="Calibri" panose="020F0502020204030204" pitchFamily="34" charset="0"/>
                <a:cs typeface="Calibri" panose="020F0502020204030204" pitchFamily="34" charset="0"/>
              </a:rPr>
              <a:t>25th Sunday in Ordinary Time</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cap="small" dirty="0">
                <a:latin typeface="Calibri" panose="020F0502020204030204" pitchFamily="34" charset="0"/>
                <a:ea typeface="Calibri" panose="020F0502020204030204" pitchFamily="34" charset="0"/>
                <a:cs typeface="Calibri" panose="020F0502020204030204" pitchFamily="34" charset="0"/>
              </a:rPr>
              <a:t>1st Reading:  Is 55:6-9</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cap="small" dirty="0">
                <a:latin typeface="Calibri" panose="020F0502020204030204" pitchFamily="34" charset="0"/>
                <a:ea typeface="Calibri" panose="020F0502020204030204" pitchFamily="34" charset="0"/>
                <a:cs typeface="Calibri" panose="020F0502020204030204" pitchFamily="34" charset="0"/>
              </a:rPr>
              <a:t>2nd Reading:  Phil 1:20-24, 27</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cap="small" dirty="0">
                <a:latin typeface="Calibri" panose="020F0502020204030204" pitchFamily="34" charset="0"/>
                <a:ea typeface="Calibri" panose="020F0502020204030204" pitchFamily="34" charset="0"/>
                <a:cs typeface="Calibri" panose="020F0502020204030204" pitchFamily="34" charset="0"/>
              </a:rPr>
              <a:t>Gospel:  Mt 20:1-16</a:t>
            </a:r>
            <a:endParaRPr lang="en-AU" dirty="0"/>
          </a:p>
        </p:txBody>
      </p:sp>
      <p:pic>
        <p:nvPicPr>
          <p:cNvPr id="1031" name="Picture 7">
            <a:extLst>
              <a:ext uri="{FF2B5EF4-FFF2-40B4-BE49-F238E27FC236}">
                <a16:creationId xmlns:a16="http://schemas.microsoft.com/office/drawing/2014/main" id="{3DE72D85-E0DC-9872-4132-16658B8E4C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6406" y="9928243"/>
            <a:ext cx="398463"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0" name="TextBox 19">
            <a:extLst>
              <a:ext uri="{FF2B5EF4-FFF2-40B4-BE49-F238E27FC236}">
                <a16:creationId xmlns:a16="http://schemas.microsoft.com/office/drawing/2014/main" id="{583FE0DA-5565-8FE7-CA32-A8948D2ED39A}"/>
              </a:ext>
            </a:extLst>
          </p:cNvPr>
          <p:cNvSpPr txBox="1"/>
          <p:nvPr/>
        </p:nvSpPr>
        <p:spPr>
          <a:xfrm>
            <a:off x="271464" y="4531149"/>
            <a:ext cx="2333624" cy="3447098"/>
          </a:xfrm>
          <a:prstGeom prst="rect">
            <a:avLst/>
          </a:prstGeom>
          <a:noFill/>
          <a:ln>
            <a:solidFill>
              <a:srgbClr val="C00000"/>
            </a:solidFill>
          </a:ln>
        </p:spPr>
        <p:txBody>
          <a:bodyPr wrap="square" numCol="1" spcCol="0" rtlCol="0">
            <a:spAutoFit/>
          </a:bodyPr>
          <a:lstStyle/>
          <a:p>
            <a:r>
              <a:rPr lang="en-AU" sz="1000" b="1" dirty="0">
                <a:latin typeface="Calibri" panose="020F0502020204030204" pitchFamily="34" charset="0"/>
                <a:ea typeface="Calibri" panose="020F0502020204030204" pitchFamily="34" charset="0"/>
                <a:cs typeface="Calibri" panose="020F0502020204030204" pitchFamily="34" charset="0"/>
              </a:rPr>
              <a:t>Help fund our New Church Essentials </a:t>
            </a:r>
            <a:br>
              <a:rPr lang="en-AU" sz="1000" dirty="0">
                <a:latin typeface="Calibri" panose="020F0502020204030204" pitchFamily="34" charset="0"/>
                <a:ea typeface="Calibri" panose="020F0502020204030204" pitchFamily="34" charset="0"/>
                <a:cs typeface="Calibri" panose="020F0502020204030204" pitchFamily="34" charset="0"/>
              </a:rPr>
            </a:br>
            <a:r>
              <a:rPr lang="en-AU" sz="1000" dirty="0">
                <a:latin typeface="Calibri" panose="020F0502020204030204" pitchFamily="34" charset="0"/>
                <a:ea typeface="Calibri" panose="020F0502020204030204" pitchFamily="34" charset="0"/>
                <a:cs typeface="Calibri" panose="020F0502020204030204" pitchFamily="34" charset="0"/>
              </a:rPr>
              <a:t>Thank you for your generosity in                      supporting Westmead New Church              Giving.  There are two ways to give:  Sponsor a Pew, or help fund priority items from our Essentials List on the Westmead New Church Giving forms in the church.  To have your gift recognised, complete a form or email details so we may reconcile your donation. Please take a form today, scan the QR code, or online </a:t>
            </a:r>
            <a:r>
              <a:rPr lang="en-AU" sz="950" dirty="0">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sacredheartwestmead.com.au/Newchurch</a:t>
            </a:r>
            <a:endParaRPr lang="en-AU" sz="950" dirty="0">
              <a:latin typeface="Calibri" panose="020F0502020204030204" pitchFamily="34" charset="0"/>
              <a:ea typeface="Calibri" panose="020F0502020204030204" pitchFamily="34" charset="0"/>
              <a:cs typeface="Calibri" panose="020F0502020204030204" pitchFamily="34" charset="0"/>
            </a:endParaRPr>
          </a:p>
          <a:p>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50" b="1" dirty="0">
                <a:latin typeface="Calibri" panose="020F0502020204030204" pitchFamily="34" charset="0"/>
                <a:ea typeface="Calibri" panose="020F0502020204030204" pitchFamily="34" charset="0"/>
                <a:cs typeface="Calibri" panose="020F0502020204030204" pitchFamily="34" charset="0"/>
              </a:rPr>
              <a:t>No Parish Mass </a:t>
            </a:r>
            <a:br>
              <a:rPr lang="en-AU" sz="1050" b="1" dirty="0">
                <a:latin typeface="Calibri" panose="020F0502020204030204" pitchFamily="34" charset="0"/>
                <a:ea typeface="Calibri" panose="020F0502020204030204" pitchFamily="34" charset="0"/>
                <a:cs typeface="Calibri" panose="020F0502020204030204" pitchFamily="34" charset="0"/>
              </a:rPr>
            </a:br>
            <a:r>
              <a:rPr lang="en-AU" sz="1050" b="1" dirty="0">
                <a:latin typeface="Calibri" panose="020F0502020204030204" pitchFamily="34" charset="0"/>
                <a:ea typeface="Calibri" panose="020F0502020204030204" pitchFamily="34" charset="0"/>
                <a:cs typeface="Calibri" panose="020F0502020204030204" pitchFamily="34" charset="0"/>
              </a:rPr>
              <a:t>Friday 18 September</a:t>
            </a:r>
            <a:br>
              <a:rPr lang="en-AU" sz="1050" b="1" dirty="0">
                <a:latin typeface="Calibri" panose="020F0502020204030204" pitchFamily="34" charset="0"/>
                <a:ea typeface="Calibri" panose="020F0502020204030204" pitchFamily="34" charset="0"/>
                <a:cs typeface="Calibri" panose="020F0502020204030204" pitchFamily="34" charset="0"/>
              </a:rPr>
            </a:br>
            <a:r>
              <a:rPr lang="en-AU" sz="1050" b="1" dirty="0">
                <a:latin typeface="Calibri" panose="020F0502020204030204" pitchFamily="34" charset="0"/>
                <a:ea typeface="Calibri" panose="020F0502020204030204" pitchFamily="34" charset="0"/>
                <a:cs typeface="Calibri" panose="020F0502020204030204" pitchFamily="34" charset="0"/>
              </a:rPr>
              <a:t>due to School</a:t>
            </a:r>
            <a:br>
              <a:rPr lang="en-AU" sz="1050" b="1" dirty="0">
                <a:latin typeface="Calibri" panose="020F0502020204030204" pitchFamily="34" charset="0"/>
                <a:ea typeface="Calibri" panose="020F0502020204030204" pitchFamily="34" charset="0"/>
                <a:cs typeface="Calibri" panose="020F0502020204030204" pitchFamily="34" charset="0"/>
              </a:rPr>
            </a:br>
            <a:r>
              <a:rPr lang="en-AU" sz="1050" b="1" dirty="0">
                <a:latin typeface="Calibri" panose="020F0502020204030204" pitchFamily="34" charset="0"/>
                <a:ea typeface="Calibri" panose="020F0502020204030204" pitchFamily="34" charset="0"/>
                <a:cs typeface="Calibri" panose="020F0502020204030204" pitchFamily="34" charset="0"/>
              </a:rPr>
              <a:t>Mercy Day Mass</a:t>
            </a:r>
          </a:p>
          <a:p>
            <a:endParaRPr lang="en-AU" sz="1050" dirty="0">
              <a:latin typeface="Calibri" panose="020F0502020204030204" pitchFamily="34" charset="0"/>
              <a:ea typeface="Calibri" panose="020F0502020204030204" pitchFamily="34" charset="0"/>
              <a:cs typeface="Calibri" panose="020F0502020204030204" pitchFamily="34" charset="0"/>
            </a:endParaRPr>
          </a:p>
          <a:p>
            <a:endParaRPr lang="en-AU" sz="900" dirty="0">
              <a:latin typeface="Calibri" panose="020F0502020204030204" pitchFamily="34" charset="0"/>
              <a:ea typeface="Calibri" panose="020F0502020204030204" pitchFamily="34" charset="0"/>
              <a:cs typeface="Calibri" panose="020F0502020204030204" pitchFamily="34" charset="0"/>
            </a:endParaRPr>
          </a:p>
          <a:p>
            <a:endParaRPr lang="en-AU" sz="900" dirty="0"/>
          </a:p>
          <a:p>
            <a:endParaRPr lang="en-AU" dirty="0"/>
          </a:p>
        </p:txBody>
      </p:sp>
      <p:pic>
        <p:nvPicPr>
          <p:cNvPr id="1032" name="Picture 8">
            <a:extLst>
              <a:ext uri="{FF2B5EF4-FFF2-40B4-BE49-F238E27FC236}">
                <a16:creationId xmlns:a16="http://schemas.microsoft.com/office/drawing/2014/main" id="{14FD02D0-9794-79BA-8D52-D63C6466446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71206" y="6397433"/>
            <a:ext cx="1016905" cy="1029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2" name="TextBox 21">
            <a:extLst>
              <a:ext uri="{FF2B5EF4-FFF2-40B4-BE49-F238E27FC236}">
                <a16:creationId xmlns:a16="http://schemas.microsoft.com/office/drawing/2014/main" id="{A0635122-B605-F07B-D81E-056BF7E7B2A1}"/>
              </a:ext>
            </a:extLst>
          </p:cNvPr>
          <p:cNvSpPr txBox="1"/>
          <p:nvPr/>
        </p:nvSpPr>
        <p:spPr>
          <a:xfrm>
            <a:off x="2613025" y="4524296"/>
            <a:ext cx="2341563" cy="1877437"/>
          </a:xfrm>
          <a:prstGeom prst="rect">
            <a:avLst/>
          </a:prstGeom>
          <a:noFill/>
          <a:ln>
            <a:solidFill>
              <a:srgbClr val="C00000"/>
            </a:solidFill>
          </a:ln>
        </p:spPr>
        <p:txBody>
          <a:bodyPr wrap="square" rtlCol="0">
            <a:spAutoFit/>
          </a:bodyPr>
          <a:lstStyle/>
          <a:p>
            <a:r>
              <a:rPr lang="en-AU" sz="1000" b="1" dirty="0">
                <a:latin typeface="Calibri" panose="020F0502020204030204" pitchFamily="34" charset="0"/>
                <a:ea typeface="Calibri" panose="020F0502020204030204" pitchFamily="34" charset="0"/>
                <a:cs typeface="Calibri" panose="020F0502020204030204" pitchFamily="34" charset="0"/>
              </a:rPr>
              <a:t>Join Sacred Heart Parish Westmead in celebrating our Diamond Jubilee on     Friday 18 September 2026 </a:t>
            </a:r>
            <a:r>
              <a:rPr lang="en-AU" sz="1000" dirty="0">
                <a:latin typeface="Calibri" panose="020F0502020204030204" pitchFamily="34" charset="0"/>
                <a:ea typeface="Calibri" panose="020F0502020204030204" pitchFamily="34" charset="0"/>
                <a:cs typeface="Calibri" panose="020F0502020204030204" pitchFamily="34" charset="0"/>
              </a:rPr>
              <a:t>at 6:30pm at Waterview Function Centre, </a:t>
            </a:r>
          </a:p>
          <a:p>
            <a:r>
              <a:rPr lang="en-AU" sz="1000" dirty="0">
                <a:latin typeface="Calibri" panose="020F0502020204030204" pitchFamily="34" charset="0"/>
                <a:ea typeface="Calibri" panose="020F0502020204030204" pitchFamily="34" charset="0"/>
                <a:cs typeface="Calibri" panose="020F0502020204030204" pitchFamily="34" charset="0"/>
              </a:rPr>
              <a:t>Bicentennial Park.  All funds raised going towards building the new parish church.  Tickets are $160. </a:t>
            </a:r>
          </a:p>
          <a:p>
            <a:r>
              <a:rPr lang="en-AU" sz="1000" dirty="0">
                <a:latin typeface="Calibri" panose="020F0502020204030204" pitchFamily="34" charset="0"/>
                <a:ea typeface="Calibri" panose="020F0502020204030204" pitchFamily="34" charset="0"/>
                <a:cs typeface="Calibri" panose="020F0502020204030204" pitchFamily="34" charset="0"/>
              </a:rPr>
              <a:t>For ticket enquires, </a:t>
            </a:r>
          </a:p>
          <a:p>
            <a:r>
              <a:rPr lang="en-AU" sz="1000" dirty="0">
                <a:latin typeface="Calibri" panose="020F0502020204030204" pitchFamily="34" charset="0"/>
                <a:ea typeface="Calibri" panose="020F0502020204030204" pitchFamily="34" charset="0"/>
                <a:cs typeface="Calibri" panose="020F0502020204030204" pitchFamily="34" charset="0"/>
              </a:rPr>
              <a:t>scan the QR code                   </a:t>
            </a:r>
          </a:p>
          <a:p>
            <a:r>
              <a:rPr lang="en-AU" sz="1000" dirty="0">
                <a:latin typeface="Calibri" panose="020F0502020204030204" pitchFamily="34" charset="0"/>
                <a:ea typeface="Calibri" panose="020F0502020204030204" pitchFamily="34" charset="0"/>
                <a:cs typeface="Calibri" panose="020F0502020204030204" pitchFamily="34" charset="0"/>
              </a:rPr>
              <a:t>or see flyer in the church </a:t>
            </a:r>
          </a:p>
          <a:p>
            <a:r>
              <a:rPr lang="en-AU" sz="1000" dirty="0">
                <a:latin typeface="Calibri" panose="020F0502020204030204" pitchFamily="34" charset="0"/>
                <a:ea typeface="Calibri" panose="020F0502020204030204" pitchFamily="34" charset="0"/>
                <a:cs typeface="Calibri" panose="020F0502020204030204" pitchFamily="34" charset="0"/>
              </a:rPr>
              <a:t>or on the  website. </a:t>
            </a:r>
          </a:p>
          <a:p>
            <a:endParaRPr lang="en-AU" sz="600" dirty="0">
              <a:latin typeface="Calibri" panose="020F0502020204030204" pitchFamily="34" charset="0"/>
              <a:ea typeface="Calibri" panose="020F0502020204030204" pitchFamily="34" charset="0"/>
              <a:cs typeface="Calibri" panose="020F0502020204030204" pitchFamily="34" charset="0"/>
            </a:endParaRPr>
          </a:p>
        </p:txBody>
      </p:sp>
      <p:pic>
        <p:nvPicPr>
          <p:cNvPr id="1033" name="Picture 9">
            <a:extLst>
              <a:ext uri="{FF2B5EF4-FFF2-40B4-BE49-F238E27FC236}">
                <a16:creationId xmlns:a16="http://schemas.microsoft.com/office/drawing/2014/main" id="{5D0AFE64-33AD-E6B9-7A64-8AF14B33A92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80400" y="5493346"/>
            <a:ext cx="866249" cy="8590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4" name="Picture 10">
            <a:extLst>
              <a:ext uri="{FF2B5EF4-FFF2-40B4-BE49-F238E27FC236}">
                <a16:creationId xmlns:a16="http://schemas.microsoft.com/office/drawing/2014/main" id="{7F8CBB1A-2412-01C0-9276-FC5C5E382A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b="54085"/>
          <a:stretch>
            <a:fillRect/>
          </a:stretch>
        </p:blipFill>
        <p:spPr bwMode="auto">
          <a:xfrm>
            <a:off x="-1576384" y="8017114"/>
            <a:ext cx="1137503" cy="4720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7" name="TextBox 6">
            <a:extLst>
              <a:ext uri="{FF2B5EF4-FFF2-40B4-BE49-F238E27FC236}">
                <a16:creationId xmlns:a16="http://schemas.microsoft.com/office/drawing/2014/main" id="{67676F27-430E-A36F-60A5-8E657B6CB889}"/>
              </a:ext>
            </a:extLst>
          </p:cNvPr>
          <p:cNvSpPr txBox="1"/>
          <p:nvPr/>
        </p:nvSpPr>
        <p:spPr>
          <a:xfrm>
            <a:off x="-7797292" y="7635270"/>
            <a:ext cx="6159691" cy="2862322"/>
          </a:xfrm>
          <a:prstGeom prst="rect">
            <a:avLst/>
          </a:prstGeom>
          <a:noFill/>
        </p:spPr>
        <p:txBody>
          <a:bodyPr wrap="square" rtlCol="0">
            <a:spAutoFit/>
          </a:bodyPr>
          <a:lstStyle/>
          <a:p>
            <a:r>
              <a:rPr lang="en-AU" sz="1000" dirty="0">
                <a:latin typeface="Calibri" panose="020F0502020204030204" pitchFamily="34" charset="0"/>
                <a:ea typeface="Calibri" panose="020F0502020204030204" pitchFamily="34" charset="0"/>
                <a:cs typeface="Calibri" panose="020F0502020204030204" pitchFamily="34" charset="0"/>
              </a:rPr>
              <a:t>The </a:t>
            </a:r>
            <a:r>
              <a:rPr lang="en-AU" sz="1000" b="1" dirty="0">
                <a:latin typeface="Calibri" panose="020F0502020204030204" pitchFamily="34" charset="0"/>
                <a:ea typeface="Calibri" panose="020F0502020204030204" pitchFamily="34" charset="0"/>
                <a:cs typeface="Calibri" panose="020F0502020204030204" pitchFamily="34" charset="0"/>
              </a:rPr>
              <a:t>Second collection </a:t>
            </a:r>
            <a:r>
              <a:rPr lang="en-AU" sz="1000" dirty="0">
                <a:latin typeface="Calibri" panose="020F0502020204030204" pitchFamily="34" charset="0"/>
                <a:ea typeface="Calibri" panose="020F0502020204030204" pitchFamily="34" charset="0"/>
                <a:cs typeface="Calibri" panose="020F0502020204030204" pitchFamily="34" charset="0"/>
              </a:rPr>
              <a:t>(which includes the </a:t>
            </a:r>
            <a:r>
              <a:rPr lang="en-AU" sz="1000" b="1" dirty="0">
                <a:latin typeface="Calibri" panose="020F0502020204030204" pitchFamily="34" charset="0"/>
                <a:ea typeface="Calibri" panose="020F0502020204030204" pitchFamily="34" charset="0"/>
                <a:cs typeface="Calibri" panose="020F0502020204030204" pitchFamily="34" charset="0"/>
              </a:rPr>
              <a:t>‘Planned Giving Program’ (PGP) </a:t>
            </a:r>
            <a:r>
              <a:rPr lang="en-AU" sz="1000" dirty="0">
                <a:latin typeface="Calibri" panose="020F0502020204030204" pitchFamily="34" charset="0"/>
                <a:ea typeface="Calibri" panose="020F0502020204030204" pitchFamily="34" charset="0"/>
                <a:cs typeface="Calibri" panose="020F0502020204030204" pitchFamily="34" charset="0"/>
              </a:rPr>
              <a:t>is the main source of parish income.  Funds collected              are used in the running of our parish, and to establish and maintain our parish ministries, buildings and facilities.  Envelopes are used   in the PGP and deposited in the Second               Collection at weekend Mass.  Those currently registered with the PGP may like to update their contribution details, while those new                    to our parish are invited to register with the program to receive a set of weekly                        contribution envelopes.  Registration forms are available on the table at the entrance to the church or from the parish website;         which once completed, should be returned     to the parish office, via email, the mailbox           or in weekend collection bag. </a:t>
            </a:r>
          </a:p>
          <a:p>
            <a:r>
              <a:rPr lang="en-AU" sz="1000" i="1" dirty="0">
                <a:latin typeface="Calibri" panose="020F0502020204030204" pitchFamily="34" charset="0"/>
                <a:ea typeface="Calibri" panose="020F0502020204030204" pitchFamily="34" charset="0"/>
                <a:cs typeface="Calibri" panose="020F0502020204030204" pitchFamily="34" charset="0"/>
              </a:rPr>
              <a:t>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dirty="0">
                <a:latin typeface="Calibri" panose="020F0502020204030204" pitchFamily="34" charset="0"/>
                <a:ea typeface="Calibri" panose="020F0502020204030204" pitchFamily="34" charset="0"/>
                <a:cs typeface="Calibri" panose="020F0502020204030204" pitchFamily="34" charset="0"/>
              </a:rPr>
              <a:t>The PGP (in the 2nd collection) is the main source of parish income. Funds collected are used in the day to day running of our parish and in maintaining our church and parish buildings.  </a:t>
            </a:r>
          </a:p>
          <a:p>
            <a:endParaRPr lang="en-AU" sz="1000" b="1" dirty="0">
              <a:latin typeface="Calibri" panose="020F0502020204030204" pitchFamily="34" charset="0"/>
              <a:ea typeface="Calibri" panose="020F0502020204030204" pitchFamily="34" charset="0"/>
              <a:cs typeface="Calibri" panose="020F0502020204030204" pitchFamily="34" charset="0"/>
            </a:endParaRPr>
          </a:p>
          <a:p>
            <a:r>
              <a:rPr lang="en-AU" sz="1000" b="1" dirty="0">
                <a:latin typeface="Calibri" panose="020F0502020204030204" pitchFamily="34" charset="0"/>
                <a:ea typeface="Calibri" panose="020F0502020204030204" pitchFamily="34" charset="0"/>
                <a:cs typeface="Calibri" panose="020F0502020204030204" pitchFamily="34" charset="0"/>
              </a:rPr>
              <a:t>Your Donations at Weekly Mass</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x-none" sz="1000" dirty="0">
                <a:latin typeface="Calibri" panose="020F0502020204030204" pitchFamily="34" charset="0"/>
                <a:ea typeface="Calibri" panose="020F0502020204030204" pitchFamily="34" charset="0"/>
                <a:cs typeface="Calibri" panose="020F0502020204030204" pitchFamily="34" charset="0"/>
              </a:rPr>
              <a:t>·</a:t>
            </a:r>
            <a:r>
              <a:rPr lang="en-AU" sz="1000" dirty="0">
                <a:latin typeface="Calibri" panose="020F0502020204030204" pitchFamily="34" charset="0"/>
                <a:ea typeface="Calibri" panose="020F0502020204030204" pitchFamily="34" charset="0"/>
                <a:cs typeface="Calibri" panose="020F0502020204030204" pitchFamily="34" charset="0"/>
              </a:rPr>
              <a:t> First Collection - Supports the clergy of the Parramatta Diocese</a:t>
            </a:r>
          </a:p>
          <a:p>
            <a:r>
              <a:rPr lang="x-none" sz="1000" dirty="0">
                <a:latin typeface="Calibri" panose="020F0502020204030204" pitchFamily="34" charset="0"/>
                <a:ea typeface="Calibri" panose="020F0502020204030204" pitchFamily="34" charset="0"/>
                <a:cs typeface="Calibri" panose="020F0502020204030204" pitchFamily="34" charset="0"/>
              </a:rPr>
              <a:t>·</a:t>
            </a:r>
            <a:r>
              <a:rPr lang="en-AU" sz="1000" dirty="0">
                <a:latin typeface="Calibri" panose="020F0502020204030204" pitchFamily="34" charset="0"/>
                <a:ea typeface="Calibri" panose="020F0502020204030204" pitchFamily="34" charset="0"/>
                <a:cs typeface="Calibri" panose="020F0502020204030204" pitchFamily="34" charset="0"/>
              </a:rPr>
              <a:t> </a:t>
            </a:r>
            <a:r>
              <a:rPr lang="en-AU" sz="1000" b="1" dirty="0">
                <a:latin typeface="Calibri" panose="020F0502020204030204" pitchFamily="34" charset="0"/>
                <a:ea typeface="Calibri" panose="020F0502020204030204" pitchFamily="34" charset="0"/>
                <a:cs typeface="Calibri" panose="020F0502020204030204" pitchFamily="34" charset="0"/>
              </a:rPr>
              <a:t>Second Collection - Supports the day to day running and maintenance of Sacred Heart Parish church, buildings, programs &amp; ministries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dirty="0">
                <a:latin typeface="Calibri" panose="020F0502020204030204" pitchFamily="34" charset="0"/>
                <a:ea typeface="Calibri" panose="020F0502020204030204" pitchFamily="34" charset="0"/>
                <a:cs typeface="Calibri" panose="020F0502020204030204" pitchFamily="34" charset="0"/>
              </a:rPr>
              <a:t>Please help support our parish by donating to the second collection through cash, the ‘TAP’ machine or by joining the Planned Giving Envelope collection. </a:t>
            </a:r>
            <a:endParaRPr lang="en-AU" dirty="0"/>
          </a:p>
        </p:txBody>
      </p:sp>
      <p:sp>
        <p:nvSpPr>
          <p:cNvPr id="10" name="TextBox 9">
            <a:extLst>
              <a:ext uri="{FF2B5EF4-FFF2-40B4-BE49-F238E27FC236}">
                <a16:creationId xmlns:a16="http://schemas.microsoft.com/office/drawing/2014/main" id="{FDAE6E60-18CD-A1FD-2698-F0585A52855E}"/>
              </a:ext>
            </a:extLst>
          </p:cNvPr>
          <p:cNvSpPr txBox="1"/>
          <p:nvPr/>
        </p:nvSpPr>
        <p:spPr>
          <a:xfrm>
            <a:off x="-7721248" y="6200284"/>
            <a:ext cx="4726744" cy="1323439"/>
          </a:xfrm>
          <a:prstGeom prst="rect">
            <a:avLst/>
          </a:prstGeom>
          <a:noFill/>
        </p:spPr>
        <p:txBody>
          <a:bodyPr wrap="square" rtlCol="0">
            <a:spAutoFit/>
          </a:bodyPr>
          <a:lstStyle/>
          <a:p>
            <a:r>
              <a:rPr lang="en-US" sz="1000" b="1" dirty="0">
                <a:latin typeface="Calibri" panose="020F0502020204030204" pitchFamily="34" charset="0"/>
                <a:ea typeface="Calibri" panose="020F0502020204030204" pitchFamily="34" charset="0"/>
                <a:cs typeface="Calibri" panose="020F0502020204030204" pitchFamily="34" charset="0"/>
              </a:rPr>
              <a:t>Parish Registration 			Welcoming all to our parish community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Sacred Heart Parish is once again undertaking an update of all our parish information.                  It is an opportunity for all in our parish community to update contact and sacramental        details for each member of your family.  T</a:t>
            </a:r>
            <a:r>
              <a:rPr lang="en-AU" sz="1000" dirty="0">
                <a:latin typeface="Calibri" panose="020F0502020204030204" pitchFamily="34" charset="0"/>
                <a:ea typeface="Calibri" panose="020F0502020204030204" pitchFamily="34" charset="0"/>
                <a:cs typeface="Calibri" panose="020F0502020204030204" pitchFamily="34" charset="0"/>
              </a:rPr>
              <a:t>he parish conducts a Planned Giving Program (PGP) to raise the funds necessary to establish &amp; maintain parish facilities.  </a:t>
            </a:r>
            <a:r>
              <a:rPr lang="en-US" sz="1000" dirty="0">
                <a:latin typeface="Calibri" panose="020F0502020204030204" pitchFamily="34" charset="0"/>
                <a:ea typeface="Calibri" panose="020F0502020204030204" pitchFamily="34" charset="0"/>
                <a:cs typeface="Calibri" panose="020F0502020204030204" pitchFamily="34" charset="0"/>
              </a:rPr>
              <a:t>Those currently registered with the PGP may like to update their contribution details, while those new to our parish are invited to  register in the program to receive a set of weekly contribution envelopes.  </a:t>
            </a:r>
            <a:endParaRPr lang="en-AU" dirty="0"/>
          </a:p>
        </p:txBody>
      </p:sp>
      <p:sp>
        <p:nvSpPr>
          <p:cNvPr id="12" name="TextBox 11">
            <a:extLst>
              <a:ext uri="{FF2B5EF4-FFF2-40B4-BE49-F238E27FC236}">
                <a16:creationId xmlns:a16="http://schemas.microsoft.com/office/drawing/2014/main" id="{72F6FEE8-BB62-F5E6-350A-0F44F5271564}"/>
              </a:ext>
            </a:extLst>
          </p:cNvPr>
          <p:cNvSpPr txBox="1"/>
          <p:nvPr/>
        </p:nvSpPr>
        <p:spPr>
          <a:xfrm>
            <a:off x="8547672" y="166776"/>
            <a:ext cx="4691059" cy="861774"/>
          </a:xfrm>
          <a:prstGeom prst="rect">
            <a:avLst/>
          </a:prstGeom>
          <a:noFill/>
          <a:ln>
            <a:solidFill>
              <a:srgbClr val="7030A0"/>
            </a:solidFill>
          </a:ln>
        </p:spPr>
        <p:txBody>
          <a:bodyPr wrap="square" rtlCol="0">
            <a:spAutoFit/>
          </a:bodyPr>
          <a:lstStyle/>
          <a:p>
            <a:r>
              <a:rPr lang="en-AU" sz="1000" b="1" i="1" dirty="0">
                <a:latin typeface="Calibri" panose="020F0502020204030204" pitchFamily="34" charset="0"/>
                <a:ea typeface="Calibri" panose="020F0502020204030204" pitchFamily="34" charset="0"/>
                <a:cs typeface="Calibri" panose="020F0502020204030204" pitchFamily="34" charset="0"/>
              </a:rPr>
              <a:t>Fr Walter will be away for three weeks on Annual Leave from                                   August 7 to August 28.  Daily Parish Masses will be replaced</a:t>
            </a:r>
          </a:p>
          <a:p>
            <a:r>
              <a:rPr lang="en-AU" sz="1000" b="1" i="1" dirty="0">
                <a:latin typeface="Calibri" panose="020F0502020204030204" pitchFamily="34" charset="0"/>
                <a:ea typeface="Calibri" panose="020F0502020204030204" pitchFamily="34" charset="0"/>
                <a:cs typeface="Calibri" panose="020F0502020204030204" pitchFamily="34" charset="0"/>
              </a:rPr>
              <a:t>during this period by a Communion Service led by </a:t>
            </a:r>
          </a:p>
          <a:p>
            <a:r>
              <a:rPr lang="en-AU" sz="1000" b="1" i="1" dirty="0">
                <a:latin typeface="Calibri" panose="020F0502020204030204" pitchFamily="34" charset="0"/>
                <a:ea typeface="Calibri" panose="020F0502020204030204" pitchFamily="34" charset="0"/>
                <a:cs typeface="Calibri" panose="020F0502020204030204" pitchFamily="34" charset="0"/>
              </a:rPr>
              <a:t>Deacon Mick Flew on Monday, Tuesday, Wednesday &amp; Friday at 9am.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Weekend Parish Masses will be held as usual - 6pm Vigil, 8am &amp; 9.30am.  </a:t>
            </a:r>
            <a:endParaRPr lang="en-AU" dirty="0"/>
          </a:p>
        </p:txBody>
      </p:sp>
      <p:sp>
        <p:nvSpPr>
          <p:cNvPr id="17" name="TextBox 16">
            <a:extLst>
              <a:ext uri="{FF2B5EF4-FFF2-40B4-BE49-F238E27FC236}">
                <a16:creationId xmlns:a16="http://schemas.microsoft.com/office/drawing/2014/main" id="{BBC255C0-30B9-B560-360B-B9EE91E6ADD0}"/>
              </a:ext>
            </a:extLst>
          </p:cNvPr>
          <p:cNvSpPr txBox="1"/>
          <p:nvPr/>
        </p:nvSpPr>
        <p:spPr>
          <a:xfrm>
            <a:off x="8547672" y="1278575"/>
            <a:ext cx="5683347" cy="1631216"/>
          </a:xfrm>
          <a:prstGeom prst="rect">
            <a:avLst/>
          </a:prstGeom>
          <a:noFill/>
        </p:spPr>
        <p:txBody>
          <a:bodyPr wrap="square" rtlCol="0">
            <a:spAutoFit/>
          </a:bodyPr>
          <a:lstStyle/>
          <a:p>
            <a:r>
              <a:rPr lang="en-AU" sz="1000" dirty="0">
                <a:latin typeface="Calibri" panose="020F0502020204030204" pitchFamily="34" charset="0"/>
                <a:ea typeface="Calibri" panose="020F0502020204030204" pitchFamily="34" charset="0"/>
                <a:cs typeface="Calibri" panose="020F0502020204030204" pitchFamily="34" charset="0"/>
              </a:rPr>
              <a:t>The parish office will be closed from 23 - 30 December and operate on reduced hours during January 2023. It will return to regular 10am - 4pm Tuesday to Friday hours from 1 February 2023. For matters of importance during this time please email:  </a:t>
            </a:r>
            <a:r>
              <a:rPr lang="en-AU" sz="1000" dirty="0">
                <a:latin typeface="Calibri" panose="020F0502020204030204" pitchFamily="34" charset="0"/>
                <a:ea typeface="Calibri" panose="020F0502020204030204" pitchFamily="34" charset="0"/>
                <a:cs typeface="Calibri" panose="020F0502020204030204" pitchFamily="34" charset="0"/>
                <a:hlinkClick r:id="rId12"/>
              </a:rPr>
              <a:t>office@sacredheartwestmead.com.au</a:t>
            </a:r>
            <a:r>
              <a:rPr lang="en-AU" sz="1000" dirty="0">
                <a:latin typeface="Calibri" panose="020F0502020204030204" pitchFamily="34" charset="0"/>
                <a:ea typeface="Calibri" panose="020F0502020204030204" pitchFamily="34" charset="0"/>
                <a:cs typeface="Calibri" panose="020F0502020204030204" pitchFamily="34" charset="0"/>
              </a:rPr>
              <a:t>  or telephone:  9635 9262 to leave a message.</a:t>
            </a:r>
          </a:p>
          <a:p>
            <a:r>
              <a:rPr lang="en-AU" sz="1000" dirty="0">
                <a:latin typeface="Calibri" panose="020F0502020204030204" pitchFamily="34" charset="0"/>
                <a:ea typeface="Calibri" panose="020F0502020204030204" pitchFamily="34" charset="0"/>
                <a:cs typeface="Calibri" panose="020F0502020204030204" pitchFamily="34" charset="0"/>
              </a:rPr>
              <a:t>The parish office will operate on reduced hours during January 2025. If the office is unattended during this time, for any matters of importance; to leave a message - Ph:  9635 9262 or email: office@sacredheartwestmead.com.au</a:t>
            </a:r>
          </a:p>
          <a:p>
            <a:r>
              <a:rPr lang="en-AU" sz="1000" dirty="0">
                <a:latin typeface="Calibri" panose="020F0502020204030204" pitchFamily="34" charset="0"/>
                <a:ea typeface="Calibri" panose="020F0502020204030204" pitchFamily="34" charset="0"/>
                <a:cs typeface="Calibri" panose="020F0502020204030204" pitchFamily="34" charset="0"/>
              </a:rPr>
              <a:t>Due to staff leave the parish office will be closed:  Wednesday - Friday from August 9 - 11.  For matters of importance during this time email:  </a:t>
            </a:r>
            <a:r>
              <a:rPr lang="en-AU" sz="1000" dirty="0">
                <a:latin typeface="Calibri" panose="020F0502020204030204" pitchFamily="34" charset="0"/>
                <a:ea typeface="Calibri" panose="020F0502020204030204" pitchFamily="34" charset="0"/>
                <a:cs typeface="Calibri" panose="020F0502020204030204" pitchFamily="34" charset="0"/>
                <a:hlinkClick r:id="rId12"/>
              </a:rPr>
              <a:t>office@sacredheartwestmead.com.au</a:t>
            </a:r>
            <a:r>
              <a:rPr lang="en-AU" sz="1000" dirty="0">
                <a:latin typeface="Calibri" panose="020F0502020204030204" pitchFamily="34" charset="0"/>
                <a:ea typeface="Calibri" panose="020F0502020204030204" pitchFamily="34" charset="0"/>
                <a:cs typeface="Calibri" panose="020F0502020204030204" pitchFamily="34" charset="0"/>
              </a:rPr>
              <a:t>  </a:t>
            </a:r>
          </a:p>
          <a:p>
            <a:r>
              <a:rPr lang="en-AU" sz="1000" dirty="0">
                <a:latin typeface="Calibri" panose="020F0502020204030204" pitchFamily="34" charset="0"/>
                <a:ea typeface="Calibri" panose="020F0502020204030204" pitchFamily="34" charset="0"/>
                <a:cs typeface="Calibri" panose="020F0502020204030204" pitchFamily="34" charset="0"/>
              </a:rPr>
              <a:t>or phone:  9635 9262 to leave a message.</a:t>
            </a:r>
            <a:endParaRPr lang="en-AU" dirty="0"/>
          </a:p>
        </p:txBody>
      </p:sp>
      <p:sp>
        <p:nvSpPr>
          <p:cNvPr id="21" name="TextBox 20">
            <a:extLst>
              <a:ext uri="{FF2B5EF4-FFF2-40B4-BE49-F238E27FC236}">
                <a16:creationId xmlns:a16="http://schemas.microsoft.com/office/drawing/2014/main" id="{B40BB4EF-1EA6-EC53-AFC5-0AC5EEE82910}"/>
              </a:ext>
            </a:extLst>
          </p:cNvPr>
          <p:cNvSpPr txBox="1"/>
          <p:nvPr/>
        </p:nvSpPr>
        <p:spPr>
          <a:xfrm>
            <a:off x="-7730274" y="3688080"/>
            <a:ext cx="6153890" cy="2400657"/>
          </a:xfrm>
          <a:prstGeom prst="rect">
            <a:avLst/>
          </a:prstGeom>
          <a:noFill/>
        </p:spPr>
        <p:txBody>
          <a:bodyPr wrap="square" rtlCol="0">
            <a:spAutoFit/>
          </a:bodyPr>
          <a:lstStyle/>
          <a:p>
            <a:r>
              <a:rPr lang="en-US" sz="1000" b="1" dirty="0">
                <a:latin typeface="Calibri" panose="020F0502020204030204" pitchFamily="34" charset="0"/>
                <a:ea typeface="Calibri" panose="020F0502020204030204" pitchFamily="34" charset="0"/>
                <a:cs typeface="Calibri" panose="020F0502020204030204" pitchFamily="34" charset="0"/>
              </a:rPr>
              <a:t>Bishop’s Good Shepherd Appeal 29 / 30 May 2021 – supporting the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b="1" dirty="0">
                <a:latin typeface="Calibri" panose="020F0502020204030204" pitchFamily="34" charset="0"/>
                <a:ea typeface="Calibri" panose="020F0502020204030204" pitchFamily="34" charset="0"/>
                <a:cs typeface="Calibri" panose="020F0502020204030204" pitchFamily="34" charset="0"/>
              </a:rPr>
              <a:t>Seminarians &amp; Holy Spirit Seminary </a:t>
            </a:r>
            <a:r>
              <a:rPr lang="en-AU" sz="1000" b="1" dirty="0">
                <a:latin typeface="Calibri" panose="020F0502020204030204" pitchFamily="34" charset="0"/>
                <a:ea typeface="Calibri" panose="020F0502020204030204" pitchFamily="34" charset="0"/>
                <a:cs typeface="Calibri" panose="020F0502020204030204" pitchFamily="34" charset="0"/>
              </a:rPr>
              <a:t>When God calls, will you help them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dirty="0">
                <a:latin typeface="Calibri" panose="020F0502020204030204" pitchFamily="34" charset="0"/>
                <a:ea typeface="Calibri" panose="020F0502020204030204" pitchFamily="34" charset="0"/>
                <a:cs typeface="Calibri" panose="020F0502020204030204" pitchFamily="34" charset="0"/>
              </a:rPr>
              <a:t>answer?</a:t>
            </a:r>
            <a:r>
              <a:rPr lang="en-AU" sz="1000" dirty="0">
                <a:latin typeface="Calibri" panose="020F0502020204030204" pitchFamily="34" charset="0"/>
                <a:ea typeface="Calibri" panose="020F0502020204030204" pitchFamily="34" charset="0"/>
                <a:cs typeface="Calibri" panose="020F0502020204030204" pitchFamily="34" charset="0"/>
              </a:rPr>
              <a:t>  Your gift to Parramatta Catholic Foundation will support our </a:t>
            </a:r>
          </a:p>
          <a:p>
            <a:r>
              <a:rPr lang="en-AU" sz="1000" dirty="0">
                <a:latin typeface="Calibri" panose="020F0502020204030204" pitchFamily="34" charset="0"/>
                <a:ea typeface="Calibri" panose="020F0502020204030204" pitchFamily="34" charset="0"/>
                <a:cs typeface="Calibri" panose="020F0502020204030204" pitchFamily="34" charset="0"/>
              </a:rPr>
              <a:t>seminarians to prepare for the priesthood and a life of community </a:t>
            </a:r>
          </a:p>
          <a:p>
            <a:r>
              <a:rPr lang="en-AU" sz="1000" dirty="0">
                <a:latin typeface="Calibri" panose="020F0502020204030204" pitchFamily="34" charset="0"/>
                <a:ea typeface="Calibri" panose="020F0502020204030204" pitchFamily="34" charset="0"/>
                <a:cs typeface="Calibri" panose="020F0502020204030204" pitchFamily="34" charset="0"/>
              </a:rPr>
              <a:t>service.  Please donate to the Bishop’s Christmas Appeal via envelopes in the church or online (specifying Westmead as your parish) at: parracatholic.org/appeal </a:t>
            </a:r>
          </a:p>
          <a:p>
            <a:r>
              <a:rPr lang="en-AU" sz="1000" i="1" dirty="0">
                <a:latin typeface="Calibri" panose="020F0502020204030204" pitchFamily="34" charset="0"/>
                <a:ea typeface="Calibri" panose="020F0502020204030204" pitchFamily="34" charset="0"/>
                <a:cs typeface="Calibri" panose="020F0502020204030204" pitchFamily="34" charset="0"/>
              </a:rPr>
              <a:t>We have raised $  2200 towards our parish quota of $4600.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US" sz="1000" b="1" dirty="0">
                <a:latin typeface="Calibri" panose="020F0502020204030204" pitchFamily="34" charset="0"/>
                <a:ea typeface="Calibri" panose="020F0502020204030204" pitchFamily="34" charset="0"/>
                <a:cs typeface="Calibri" panose="020F0502020204030204" pitchFamily="34" charset="0"/>
              </a:rPr>
              <a:t>You can still donate to the Bishop’s Good Shepherds Appeal online at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dirty="0">
                <a:latin typeface="Calibri" panose="020F0502020204030204" pitchFamily="34" charset="0"/>
                <a:ea typeface="Calibri" panose="020F0502020204030204" pitchFamily="34" charset="0"/>
                <a:cs typeface="Calibri" panose="020F0502020204030204" pitchFamily="34" charset="0"/>
              </a:rPr>
              <a:t>parracatholic.org/appeal </a:t>
            </a:r>
            <a:r>
              <a:rPr lang="en-US" sz="1000" dirty="0">
                <a:latin typeface="Calibri" panose="020F0502020204030204" pitchFamily="34" charset="0"/>
                <a:ea typeface="Calibri" panose="020F0502020204030204" pitchFamily="34" charset="0"/>
                <a:cs typeface="Calibri" panose="020F0502020204030204" pitchFamily="34" charset="0"/>
              </a:rPr>
              <a:t>- specifying </a:t>
            </a:r>
            <a:r>
              <a:rPr lang="en-US" sz="1000" dirty="0" err="1">
                <a:latin typeface="Calibri" panose="020F0502020204030204" pitchFamily="34" charset="0"/>
                <a:ea typeface="Calibri" panose="020F0502020204030204" pitchFamily="34" charset="0"/>
                <a:cs typeface="Calibri" panose="020F0502020204030204" pitchFamily="34" charset="0"/>
              </a:rPr>
              <a:t>Westmead</a:t>
            </a:r>
            <a:r>
              <a:rPr lang="en-US" sz="1000" dirty="0">
                <a:latin typeface="Calibri" panose="020F0502020204030204" pitchFamily="34" charset="0"/>
                <a:ea typeface="Calibri" panose="020F0502020204030204" pitchFamily="34" charset="0"/>
                <a:cs typeface="Calibri" panose="020F0502020204030204" pitchFamily="34" charset="0"/>
              </a:rPr>
              <a:t> as your parish.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dirty="0">
                <a:latin typeface="Calibri" panose="020F0502020204030204" pitchFamily="34" charset="0"/>
                <a:ea typeface="Calibri" panose="020F0502020204030204" pitchFamily="34" charset="0"/>
                <a:cs typeface="Calibri" panose="020F0502020204030204" pitchFamily="34" charset="0"/>
              </a:rPr>
              <a:t>The </a:t>
            </a:r>
            <a:r>
              <a:rPr lang="en-AU" sz="1000" b="1" dirty="0">
                <a:latin typeface="Calibri" panose="020F0502020204030204" pitchFamily="34" charset="0"/>
                <a:ea typeface="Calibri" panose="020F0502020204030204" pitchFamily="34" charset="0"/>
                <a:cs typeface="Calibri" panose="020F0502020204030204" pitchFamily="34" charset="0"/>
              </a:rPr>
              <a:t>Bishop’s Father’s Day Appeal for Retired &amp; Sick Priests </a:t>
            </a:r>
            <a:r>
              <a:rPr lang="en-AU" sz="1000" dirty="0">
                <a:latin typeface="Calibri" panose="020F0502020204030204" pitchFamily="34" charset="0"/>
                <a:ea typeface="Calibri" panose="020F0502020204030204" pitchFamily="34" charset="0"/>
                <a:cs typeface="Calibri" panose="020F0502020204030204" pitchFamily="34" charset="0"/>
              </a:rPr>
              <a:t>will be held the weekend of  </a:t>
            </a:r>
            <a:r>
              <a:rPr lang="en-AU" sz="1000" b="1" dirty="0">
                <a:latin typeface="Calibri" panose="020F0502020204030204" pitchFamily="34" charset="0"/>
                <a:ea typeface="Calibri" panose="020F0502020204030204" pitchFamily="34" charset="0"/>
                <a:cs typeface="Calibri" panose="020F0502020204030204" pitchFamily="34" charset="0"/>
              </a:rPr>
              <a:t>3/ 4 September 2022</a:t>
            </a:r>
            <a:r>
              <a:rPr lang="en-AU" sz="1000" dirty="0">
                <a:latin typeface="Calibri" panose="020F0502020204030204" pitchFamily="34" charset="0"/>
                <a:ea typeface="Calibri" panose="020F0502020204030204" pitchFamily="34" charset="0"/>
                <a:cs typeface="Calibri" panose="020F0502020204030204" pitchFamily="34" charset="0"/>
              </a:rPr>
              <a:t>.  This annual appeal raises much needed funds for the Diocesan Clergy Support Foundation to continue its work of supporting retired clergy and those in ill-health.  This year’s appeal will highlight the faithful service of our retired clergy, and in particular, Mons John Boyle, Fr Chris Dixon and Fr Bob Sheridan.  Please give generously to the Bishop’s Father’s Day Appeal via the church envelopes or online at parracatholic.org/</a:t>
            </a:r>
            <a:r>
              <a:rPr lang="en-AU" sz="1000" dirty="0" err="1">
                <a:latin typeface="Calibri" panose="020F0502020204030204" pitchFamily="34" charset="0"/>
                <a:ea typeface="Calibri" panose="020F0502020204030204" pitchFamily="34" charset="0"/>
                <a:cs typeface="Calibri" panose="020F0502020204030204" pitchFamily="34" charset="0"/>
              </a:rPr>
              <a:t>fathersdayappeal</a:t>
            </a:r>
            <a:r>
              <a:rPr lang="en-AU" sz="1000" dirty="0">
                <a:latin typeface="Calibri" panose="020F0502020204030204" pitchFamily="34" charset="0"/>
                <a:ea typeface="Calibri" panose="020F0502020204030204" pitchFamily="34" charset="0"/>
                <a:cs typeface="Calibri" panose="020F0502020204030204" pitchFamily="34" charset="0"/>
              </a:rPr>
              <a:t> </a:t>
            </a:r>
            <a:endParaRPr lang="en-AU" dirty="0"/>
          </a:p>
        </p:txBody>
      </p:sp>
      <p:sp>
        <p:nvSpPr>
          <p:cNvPr id="24" name="TextBox 23">
            <a:extLst>
              <a:ext uri="{FF2B5EF4-FFF2-40B4-BE49-F238E27FC236}">
                <a16:creationId xmlns:a16="http://schemas.microsoft.com/office/drawing/2014/main" id="{C1CDE06C-F887-E839-AFCF-321551F491C0}"/>
              </a:ext>
            </a:extLst>
          </p:cNvPr>
          <p:cNvSpPr txBox="1"/>
          <p:nvPr/>
        </p:nvSpPr>
        <p:spPr>
          <a:xfrm>
            <a:off x="8727219" y="5825900"/>
            <a:ext cx="2399323" cy="3831818"/>
          </a:xfrm>
          <a:prstGeom prst="rect">
            <a:avLst/>
          </a:prstGeom>
          <a:noFill/>
        </p:spPr>
        <p:txBody>
          <a:bodyPr wrap="square" rtlCol="0">
            <a:spAutoFit/>
          </a:bodyPr>
          <a:lstStyle/>
          <a:p>
            <a:r>
              <a:rPr lang="en-AU" sz="9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Entrance Antiphon:   Vigil                   </a:t>
            </a:r>
            <a:r>
              <a:rPr lang="en-AU" sz="9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Bar 5:5</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Arise, Jerusalem, and look to the East</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and see your children gathered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from the rising to the setting of the sun.</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First Reading:   Vigil	               </a:t>
            </a:r>
            <a:r>
              <a:rPr lang="en-AU" sz="9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Is 60:1-6</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i="1" dirty="0">
                <a:solidFill>
                  <a:srgbClr val="C00000"/>
                </a:solidFill>
                <a:latin typeface="Calibri" panose="020F0502020204030204" pitchFamily="34" charset="0"/>
                <a:ea typeface="Calibri" panose="020F0502020204030204" pitchFamily="34" charset="0"/>
                <a:cs typeface="Calibri" panose="020F0502020204030204" pitchFamily="34" charset="0"/>
              </a:rPr>
              <a:t>The glory of the Lord shines upon you.</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Responsorial Psalm:   Vigil              </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cap="small" dirty="0">
                <a:latin typeface="Calibri" panose="020F0502020204030204" pitchFamily="34" charset="0"/>
                <a:ea typeface="Calibri" panose="020F0502020204030204" pitchFamily="34" charset="0"/>
                <a:cs typeface="Calibri" panose="020F0502020204030204" pitchFamily="34" charset="0"/>
              </a:rPr>
              <a:t>Ps 71:1-2. 7-8. 10-13. R.v.11</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R. Lord, every nation on earth will adore you</a:t>
            </a:r>
            <a:r>
              <a:rPr lang="en-AU" sz="900" b="1" i="1" dirty="0">
                <a:solidFill>
                  <a:srgbClr val="C00000"/>
                </a:solidFill>
                <a:latin typeface="Calibri" panose="020F0502020204030204" pitchFamily="34" charset="0"/>
                <a:ea typeface="Calibri" panose="020F0502020204030204" pitchFamily="34" charset="0"/>
                <a:cs typeface="Calibri" panose="020F0502020204030204" pitchFamily="34" charset="0"/>
              </a:rPr>
              <a:t>. </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Second Reading :   Vigil                   </a:t>
            </a:r>
            <a:r>
              <a:rPr lang="en-AU" sz="9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Eph 3:2-3. 5-6</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The revelation means that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pagans now share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the same inheritance,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that they are parts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of the same body.</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Gospel Acclamation:   Vigil                   </a:t>
            </a:r>
            <a:r>
              <a:rPr lang="en-AU" sz="9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Mt 2:2</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Alleluia, alleluia!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We have seen his star in the East;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and have come to adore the Lord.  Alleluia!</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Gospel:	Vigil		            </a:t>
            </a:r>
            <a:r>
              <a:rPr lang="en-AU" sz="9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Mt 2:1-12</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We have come from the East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i="1" dirty="0">
                <a:latin typeface="Calibri" panose="020F0502020204030204" pitchFamily="34" charset="0"/>
                <a:ea typeface="Calibri" panose="020F0502020204030204" pitchFamily="34" charset="0"/>
                <a:cs typeface="Calibri" panose="020F0502020204030204" pitchFamily="34" charset="0"/>
              </a:rPr>
              <a:t>to worship the king.</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Communion Antiphon:   Vigil         </a:t>
            </a:r>
            <a:r>
              <a:rPr lang="en-AU" sz="900" cap="small" dirty="0">
                <a:solidFill>
                  <a:srgbClr val="C00000"/>
                </a:solidFill>
                <a:latin typeface="Calibri" panose="020F0502020204030204" pitchFamily="34" charset="0"/>
                <a:ea typeface="Calibri" panose="020F0502020204030204" pitchFamily="34" charset="0"/>
                <a:cs typeface="Calibri" panose="020F0502020204030204" pitchFamily="34" charset="0"/>
              </a:rPr>
              <a:t>Rev 21:23</a:t>
            </a:r>
            <a:endParaRPr lang="en-AU" sz="9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The brightness of God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illumined the holy city Jerusalem, </a:t>
            </a:r>
            <a:endParaRPr lang="en-AU" sz="900" dirty="0">
              <a:latin typeface="Calibri" panose="020F0502020204030204" pitchFamily="34" charset="0"/>
              <a:ea typeface="Calibri" panose="020F0502020204030204" pitchFamily="34" charset="0"/>
              <a:cs typeface="Calibri" panose="020F0502020204030204" pitchFamily="34" charset="0"/>
            </a:endParaRPr>
          </a:p>
          <a:p>
            <a:r>
              <a:rPr lang="en-AU" sz="900" b="1" i="1" dirty="0">
                <a:latin typeface="Calibri" panose="020F0502020204030204" pitchFamily="34" charset="0"/>
                <a:ea typeface="Calibri" panose="020F0502020204030204" pitchFamily="34" charset="0"/>
                <a:cs typeface="Calibri" panose="020F0502020204030204" pitchFamily="34" charset="0"/>
              </a:rPr>
              <a:t>and the nations will walk by its light.</a:t>
            </a:r>
            <a:endParaRPr lang="en-AU" dirty="0"/>
          </a:p>
        </p:txBody>
      </p:sp>
      <p:sp>
        <p:nvSpPr>
          <p:cNvPr id="25" name="TextBox 24">
            <a:extLst>
              <a:ext uri="{FF2B5EF4-FFF2-40B4-BE49-F238E27FC236}">
                <a16:creationId xmlns:a16="http://schemas.microsoft.com/office/drawing/2014/main" id="{36C02C6E-9A23-13A5-C068-F0FB70500873}"/>
              </a:ext>
            </a:extLst>
          </p:cNvPr>
          <p:cNvSpPr txBox="1"/>
          <p:nvPr/>
        </p:nvSpPr>
        <p:spPr>
          <a:xfrm>
            <a:off x="8708241" y="9781731"/>
            <a:ext cx="4819969" cy="861774"/>
          </a:xfrm>
          <a:prstGeom prst="rect">
            <a:avLst/>
          </a:prstGeom>
          <a:noFill/>
        </p:spPr>
        <p:txBody>
          <a:bodyPr wrap="square" rtlCol="0">
            <a:spAutoFit/>
          </a:bodyPr>
          <a:lstStyle/>
          <a:p>
            <a:r>
              <a:rPr lang="en-AU" sz="1000" dirty="0">
                <a:latin typeface="Calibri" panose="020F0502020204030204" pitchFamily="34" charset="0"/>
                <a:ea typeface="Calibri" panose="020F0502020204030204" pitchFamily="34" charset="0"/>
                <a:cs typeface="Calibri" panose="020F0502020204030204" pitchFamily="34" charset="0"/>
              </a:rPr>
              <a:t>Online Safeguarding Training Modules are always available for those in ministry and all in our parish community.  The modules offer valuable insights into recognising abuse and protecting those in our community who are vulnerable.  All modules are free and can be completed at your own pace.  To register for these learning modules:  </a:t>
            </a:r>
            <a:r>
              <a:rPr lang="en-AU" sz="1000" u="sng" dirty="0">
                <a:latin typeface="Calibri" panose="020F0502020204030204" pitchFamily="34" charset="0"/>
                <a:ea typeface="Calibri" panose="020F0502020204030204" pitchFamily="34" charset="0"/>
                <a:cs typeface="Calibri" panose="020F0502020204030204" pitchFamily="34" charset="0"/>
                <a:hlinkClick r:id="rId13"/>
              </a:rPr>
              <a:t>https://learning.safeguarding.org.au/</a:t>
            </a:r>
            <a:endParaRPr lang="en-AU" dirty="0"/>
          </a:p>
        </p:txBody>
      </p:sp>
      <p:sp>
        <p:nvSpPr>
          <p:cNvPr id="26" name="TextBox 25">
            <a:extLst>
              <a:ext uri="{FF2B5EF4-FFF2-40B4-BE49-F238E27FC236}">
                <a16:creationId xmlns:a16="http://schemas.microsoft.com/office/drawing/2014/main" id="{4266F410-F02E-6FD7-1282-43A1FFA56997}"/>
              </a:ext>
            </a:extLst>
          </p:cNvPr>
          <p:cNvSpPr txBox="1"/>
          <p:nvPr/>
        </p:nvSpPr>
        <p:spPr>
          <a:xfrm>
            <a:off x="8708241" y="5456116"/>
            <a:ext cx="2399323" cy="307777"/>
          </a:xfrm>
          <a:prstGeom prst="rect">
            <a:avLst/>
          </a:prstGeom>
          <a:noFill/>
        </p:spPr>
        <p:txBody>
          <a:bodyPr wrap="square" rtlCol="0">
            <a:spAutoFit/>
          </a:bodyPr>
          <a:lstStyle/>
          <a:p>
            <a:r>
              <a:rPr lang="en-AU" sz="1400" b="1" cap="small" dirty="0">
                <a:solidFill>
                  <a:srgbClr val="C00000"/>
                </a:solidFill>
                <a:latin typeface="Calibri" panose="020F0502020204030204" pitchFamily="34" charset="0"/>
                <a:ea typeface="Calibri" panose="020F0502020204030204" pitchFamily="34" charset="0"/>
                <a:cs typeface="Calibri" panose="020F0502020204030204" pitchFamily="34" charset="0"/>
              </a:rPr>
              <a:t>Pentecost Sunday - Vigil Mass</a:t>
            </a:r>
            <a:endParaRPr lang="en-AU" dirty="0"/>
          </a:p>
        </p:txBody>
      </p:sp>
      <p:sp>
        <p:nvSpPr>
          <p:cNvPr id="27" name="TextBox 26">
            <a:extLst>
              <a:ext uri="{FF2B5EF4-FFF2-40B4-BE49-F238E27FC236}">
                <a16:creationId xmlns:a16="http://schemas.microsoft.com/office/drawing/2014/main" id="{ABBB8986-A72D-1C04-818C-F79DBE6AA379}"/>
              </a:ext>
            </a:extLst>
          </p:cNvPr>
          <p:cNvSpPr txBox="1"/>
          <p:nvPr/>
        </p:nvSpPr>
        <p:spPr>
          <a:xfrm>
            <a:off x="8739023" y="4282015"/>
            <a:ext cx="4819969" cy="1015663"/>
          </a:xfrm>
          <a:prstGeom prst="rect">
            <a:avLst/>
          </a:prstGeom>
          <a:noFill/>
          <a:ln>
            <a:solidFill>
              <a:srgbClr val="7030A0"/>
            </a:solidFill>
          </a:ln>
        </p:spPr>
        <p:txBody>
          <a:bodyPr wrap="square" rtlCol="0">
            <a:spAutoFit/>
          </a:bodyPr>
          <a:lstStyle/>
          <a:p>
            <a:r>
              <a:rPr lang="en-AU" sz="1000" b="1" dirty="0">
                <a:solidFill>
                  <a:srgbClr val="7030A0"/>
                </a:solidFill>
                <a:latin typeface="Calibri" panose="020F0502020204030204" pitchFamily="34" charset="0"/>
                <a:ea typeface="Calibri" panose="020F0502020204030204" pitchFamily="34" charset="0"/>
                <a:cs typeface="Calibri" panose="020F0502020204030204" pitchFamily="34" charset="0"/>
              </a:rPr>
              <a:t>‘In Memoriam’:  for the month of November</a:t>
            </a:r>
            <a:endParaRPr lang="en-AU" sz="1000"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r>
              <a:rPr lang="en-AU" sz="1000" dirty="0">
                <a:solidFill>
                  <a:srgbClr val="7030A0"/>
                </a:solidFill>
                <a:latin typeface="Calibri" panose="020F0502020204030204" pitchFamily="34" charset="0"/>
                <a:ea typeface="Calibri" panose="020F0502020204030204" pitchFamily="34" charset="0"/>
                <a:cs typeface="Calibri" panose="020F0502020204030204" pitchFamily="34" charset="0"/>
              </a:rPr>
              <a:t>November is a special time to pray for the faithful  departed.                                                                The Church encourages the offering of prayers or Masses.                                                             Envelopes are available in the church for all those wishing                                                                       to offer Mass for deceased loved ones during November. </a:t>
            </a:r>
          </a:p>
          <a:p>
            <a:r>
              <a:rPr lang="en-AU" sz="1000" dirty="0">
                <a:solidFill>
                  <a:srgbClr val="7030A0"/>
                </a:solidFill>
                <a:latin typeface="Calibri" panose="020F0502020204030204" pitchFamily="34" charset="0"/>
                <a:ea typeface="Calibri" panose="020F0502020204030204" pitchFamily="34" charset="0"/>
                <a:cs typeface="Calibri" panose="020F0502020204030204" pitchFamily="34" charset="0"/>
              </a:rPr>
              <a:t>All Mass intentions will be recorded in our ‘In Memoriam’ booklet in the church.  </a:t>
            </a:r>
            <a:endParaRPr lang="en-AU" dirty="0"/>
          </a:p>
        </p:txBody>
      </p:sp>
      <p:pic>
        <p:nvPicPr>
          <p:cNvPr id="1026" name="Picture 2">
            <a:extLst>
              <a:ext uri="{FF2B5EF4-FFF2-40B4-BE49-F238E27FC236}">
                <a16:creationId xmlns:a16="http://schemas.microsoft.com/office/drawing/2014/main" id="{EBA9F20F-8E0F-7412-E95C-DBBC8901798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1345" t="31508" r="10995" b="20232"/>
          <a:stretch>
            <a:fillRect/>
          </a:stretch>
        </p:blipFill>
        <p:spPr bwMode="auto">
          <a:xfrm>
            <a:off x="12198918" y="4375609"/>
            <a:ext cx="1166812"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8" name="Picture 3">
            <a:extLst>
              <a:ext uri="{FF2B5EF4-FFF2-40B4-BE49-F238E27FC236}">
                <a16:creationId xmlns:a16="http://schemas.microsoft.com/office/drawing/2014/main" id="{90CDFF58-E080-27B0-BF17-9C07EAB8C53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b="4802"/>
          <a:stretch>
            <a:fillRect/>
          </a:stretch>
        </p:blipFill>
        <p:spPr bwMode="auto">
          <a:xfrm>
            <a:off x="-2967200" y="6144510"/>
            <a:ext cx="1595437" cy="25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30" name="Picture 5">
            <a:extLst>
              <a:ext uri="{FF2B5EF4-FFF2-40B4-BE49-F238E27FC236}">
                <a16:creationId xmlns:a16="http://schemas.microsoft.com/office/drawing/2014/main" id="{F8F721B4-95C8-E06E-9C83-D36BBBC851E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t="12956" b="12459"/>
          <a:stretch>
            <a:fillRect/>
          </a:stretch>
        </p:blipFill>
        <p:spPr bwMode="auto">
          <a:xfrm>
            <a:off x="-2880385" y="6498239"/>
            <a:ext cx="1039813" cy="48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31" name="Picture 6">
            <a:extLst>
              <a:ext uri="{FF2B5EF4-FFF2-40B4-BE49-F238E27FC236}">
                <a16:creationId xmlns:a16="http://schemas.microsoft.com/office/drawing/2014/main" id="{47A167C0-AA56-A213-0184-D8799F947F7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928172" y="7146320"/>
            <a:ext cx="1168400" cy="236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2" name="TextBox 31">
            <a:extLst>
              <a:ext uri="{FF2B5EF4-FFF2-40B4-BE49-F238E27FC236}">
                <a16:creationId xmlns:a16="http://schemas.microsoft.com/office/drawing/2014/main" id="{DAB7315A-4C5F-EB0D-5129-99A2650E380A}"/>
              </a:ext>
            </a:extLst>
          </p:cNvPr>
          <p:cNvSpPr txBox="1"/>
          <p:nvPr/>
        </p:nvSpPr>
        <p:spPr>
          <a:xfrm>
            <a:off x="11440509" y="5493346"/>
            <a:ext cx="2378809" cy="1938992"/>
          </a:xfrm>
          <a:prstGeom prst="rect">
            <a:avLst/>
          </a:prstGeom>
          <a:noFill/>
          <a:ln>
            <a:solidFill>
              <a:srgbClr val="7030A0"/>
            </a:solidFill>
          </a:ln>
        </p:spPr>
        <p:txBody>
          <a:bodyPr wrap="square" rtlCol="0">
            <a:spAutoFit/>
          </a:bodyPr>
          <a:lstStyle/>
          <a:p>
            <a:r>
              <a:rPr lang="en-AU" sz="1000" b="1" dirty="0">
                <a:latin typeface="Calibri" panose="020F0502020204030204" pitchFamily="34" charset="0"/>
                <a:ea typeface="Calibri" panose="020F0502020204030204" pitchFamily="34" charset="0"/>
                <a:cs typeface="Calibri" panose="020F0502020204030204" pitchFamily="34" charset="0"/>
              </a:rPr>
              <a:t>All Souls’ Day Masses: 2 November</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dirty="0">
                <a:latin typeface="Calibri" panose="020F0502020204030204" pitchFamily="34" charset="0"/>
                <a:ea typeface="Calibri" panose="020F0502020204030204" pitchFamily="34" charset="0"/>
                <a:cs typeface="Calibri" panose="020F0502020204030204" pitchFamily="34" charset="0"/>
              </a:rPr>
              <a:t>To commemorate </a:t>
            </a:r>
          </a:p>
          <a:p>
            <a:r>
              <a:rPr lang="en-AU" sz="1000" dirty="0">
                <a:latin typeface="Calibri" panose="020F0502020204030204" pitchFamily="34" charset="0"/>
                <a:ea typeface="Calibri" panose="020F0502020204030204" pitchFamily="34" charset="0"/>
                <a:cs typeface="Calibri" panose="020F0502020204030204" pitchFamily="34" charset="0"/>
              </a:rPr>
              <a:t>All Souls’ Day on</a:t>
            </a:r>
          </a:p>
          <a:p>
            <a:r>
              <a:rPr lang="en-AU" sz="1000" dirty="0">
                <a:latin typeface="Calibri" panose="020F0502020204030204" pitchFamily="34" charset="0"/>
                <a:ea typeface="Calibri" panose="020F0502020204030204" pitchFamily="34" charset="0"/>
                <a:cs typeface="Calibri" panose="020F0502020204030204" pitchFamily="34" charset="0"/>
              </a:rPr>
              <a:t> </a:t>
            </a:r>
          </a:p>
          <a:p>
            <a:r>
              <a:rPr lang="en-AU" sz="1000" b="1" dirty="0">
                <a:latin typeface="Calibri" panose="020F0502020204030204" pitchFamily="34" charset="0"/>
                <a:ea typeface="Calibri" panose="020F0502020204030204" pitchFamily="34" charset="0"/>
                <a:cs typeface="Calibri" panose="020F0502020204030204" pitchFamily="34" charset="0"/>
              </a:rPr>
              <a:t>Wednesday</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dirty="0">
                <a:latin typeface="Calibri" panose="020F0502020204030204" pitchFamily="34" charset="0"/>
                <a:ea typeface="Calibri" panose="020F0502020204030204" pitchFamily="34" charset="0"/>
                <a:cs typeface="Calibri" panose="020F0502020204030204" pitchFamily="34" charset="0"/>
              </a:rPr>
              <a:t>2 November 2022</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dirty="0">
                <a:latin typeface="Calibri" panose="020F0502020204030204" pitchFamily="34" charset="0"/>
                <a:ea typeface="Calibri" panose="020F0502020204030204" pitchFamily="34" charset="0"/>
                <a:cs typeface="Calibri" panose="020F0502020204030204" pitchFamily="34" charset="0"/>
              </a:rPr>
              <a:t> </a:t>
            </a:r>
          </a:p>
          <a:p>
            <a:r>
              <a:rPr lang="en-AU" sz="1000" dirty="0">
                <a:latin typeface="Calibri" panose="020F0502020204030204" pitchFamily="34" charset="0"/>
                <a:ea typeface="Calibri" panose="020F0502020204030204" pitchFamily="34" charset="0"/>
                <a:cs typeface="Calibri" panose="020F0502020204030204" pitchFamily="34" charset="0"/>
              </a:rPr>
              <a:t>Mass will be </a:t>
            </a:r>
          </a:p>
          <a:p>
            <a:r>
              <a:rPr lang="en-AU" sz="1000" dirty="0">
                <a:latin typeface="Calibri" panose="020F0502020204030204" pitchFamily="34" charset="0"/>
                <a:ea typeface="Calibri" panose="020F0502020204030204" pitchFamily="34" charset="0"/>
                <a:cs typeface="Calibri" panose="020F0502020204030204" pitchFamily="34" charset="0"/>
              </a:rPr>
              <a:t>celebrated as follows:</a:t>
            </a:r>
          </a:p>
          <a:p>
            <a:r>
              <a:rPr lang="en-AU" sz="1000" dirty="0">
                <a:latin typeface="Calibri" panose="020F0502020204030204" pitchFamily="34" charset="0"/>
                <a:ea typeface="Calibri" panose="020F0502020204030204" pitchFamily="34" charset="0"/>
                <a:cs typeface="Calibri" panose="020F0502020204030204" pitchFamily="34" charset="0"/>
              </a:rPr>
              <a:t> </a:t>
            </a:r>
          </a:p>
          <a:p>
            <a:r>
              <a:rPr lang="en-AU" sz="1000" b="1" dirty="0">
                <a:latin typeface="Calibri" panose="020F0502020204030204" pitchFamily="34" charset="0"/>
                <a:ea typeface="Calibri" panose="020F0502020204030204" pitchFamily="34" charset="0"/>
                <a:cs typeface="Calibri" panose="020F0502020204030204" pitchFamily="34" charset="0"/>
              </a:rPr>
              <a:t>Sacred Heart Westmead</a:t>
            </a:r>
            <a:r>
              <a:rPr lang="en-AU" sz="1000" dirty="0">
                <a:latin typeface="Calibri" panose="020F0502020204030204" pitchFamily="34" charset="0"/>
                <a:ea typeface="Calibri" panose="020F0502020204030204" pitchFamily="34" charset="0"/>
                <a:cs typeface="Calibri" panose="020F0502020204030204" pitchFamily="34" charset="0"/>
              </a:rPr>
              <a:t>:      </a:t>
            </a:r>
            <a:r>
              <a:rPr lang="en-AU" sz="1000" b="1" dirty="0">
                <a:latin typeface="Calibri" panose="020F0502020204030204" pitchFamily="34" charset="0"/>
                <a:ea typeface="Calibri" panose="020F0502020204030204" pitchFamily="34" charset="0"/>
                <a:cs typeface="Calibri" panose="020F0502020204030204" pitchFamily="34" charset="0"/>
              </a:rPr>
              <a:t>9am &amp; 7pm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dirty="0">
                <a:latin typeface="Calibri" panose="020F0502020204030204" pitchFamily="34" charset="0"/>
                <a:ea typeface="Calibri" panose="020F0502020204030204" pitchFamily="34" charset="0"/>
                <a:cs typeface="Calibri" panose="020F0502020204030204" pitchFamily="34" charset="0"/>
              </a:rPr>
              <a:t>                           </a:t>
            </a:r>
            <a:endParaRPr lang="en-AU" dirty="0"/>
          </a:p>
        </p:txBody>
      </p:sp>
      <p:pic>
        <p:nvPicPr>
          <p:cNvPr id="33" name="Picture 7" descr="Related image">
            <a:extLst>
              <a:ext uri="{FF2B5EF4-FFF2-40B4-BE49-F238E27FC236}">
                <a16:creationId xmlns:a16="http://schemas.microsoft.com/office/drawing/2014/main" id="{355172D7-C24E-8BA2-3FF1-9F54E234FB5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l="23563" r="12102"/>
          <a:stretch>
            <a:fillRect/>
          </a:stretch>
        </p:blipFill>
        <p:spPr bwMode="auto">
          <a:xfrm>
            <a:off x="12782324" y="6075039"/>
            <a:ext cx="912813" cy="709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 name="TextBox 33">
            <a:extLst>
              <a:ext uri="{FF2B5EF4-FFF2-40B4-BE49-F238E27FC236}">
                <a16:creationId xmlns:a16="http://schemas.microsoft.com/office/drawing/2014/main" id="{A27CD14B-D955-391C-AD3C-4E7EE345F8EA}"/>
              </a:ext>
            </a:extLst>
          </p:cNvPr>
          <p:cNvSpPr txBox="1"/>
          <p:nvPr/>
        </p:nvSpPr>
        <p:spPr>
          <a:xfrm>
            <a:off x="-7730274" y="969220"/>
            <a:ext cx="4671695" cy="2554545"/>
          </a:xfrm>
          <a:prstGeom prst="rect">
            <a:avLst/>
          </a:prstGeom>
          <a:noFill/>
          <a:ln>
            <a:solidFill>
              <a:srgbClr val="7030A0"/>
            </a:solidFill>
          </a:ln>
        </p:spPr>
        <p:txBody>
          <a:bodyPr wrap="square" rtlCol="0">
            <a:spAutoFit/>
          </a:bodyPr>
          <a:lstStyle/>
          <a:p>
            <a:r>
              <a:rPr lang="en-AU" sz="1000" b="1" cap="small" dirty="0">
                <a:latin typeface="Calibri" panose="020F0502020204030204" pitchFamily="34" charset="0"/>
                <a:ea typeface="Calibri" panose="020F0502020204030204" pitchFamily="34" charset="0"/>
                <a:cs typeface="Calibri" panose="020F0502020204030204" pitchFamily="34" charset="0"/>
              </a:rPr>
              <a:t>Holy Week &amp; Easter Program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Passion/ Palm Sunday	April 12/13 Mass       6pm, 8am, 9.30am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(with Blessing of Palms &amp; Procession)</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Holy Monday</a:t>
            </a:r>
            <a:r>
              <a:rPr lang="en-AU" sz="1000" b="1" dirty="0">
                <a:latin typeface="Calibri" panose="020F0502020204030204" pitchFamily="34" charset="0"/>
                <a:ea typeface="Calibri" panose="020F0502020204030204" pitchFamily="34" charset="0"/>
                <a:cs typeface="Calibri" panose="020F0502020204030204" pitchFamily="34" charset="0"/>
              </a:rPr>
              <a:t>	</a:t>
            </a:r>
            <a:r>
              <a:rPr lang="en-AU" sz="1000" b="1" i="1" dirty="0">
                <a:latin typeface="Calibri" panose="020F0502020204030204" pitchFamily="34" charset="0"/>
                <a:ea typeface="Calibri" panose="020F0502020204030204" pitchFamily="34" charset="0"/>
                <a:cs typeface="Calibri" panose="020F0502020204030204" pitchFamily="34" charset="0"/>
              </a:rPr>
              <a:t>	April 14 Mass		           9am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Holy Tuesday</a:t>
            </a:r>
            <a:r>
              <a:rPr lang="en-AU" sz="1000" b="1" dirty="0">
                <a:latin typeface="Calibri" panose="020F0502020204030204" pitchFamily="34" charset="0"/>
                <a:ea typeface="Calibri" panose="020F0502020204030204" pitchFamily="34" charset="0"/>
                <a:cs typeface="Calibri" panose="020F0502020204030204" pitchFamily="34" charset="0"/>
              </a:rPr>
              <a:t>	</a:t>
            </a:r>
            <a:r>
              <a:rPr lang="en-AU" sz="1000" b="1" i="1" dirty="0">
                <a:latin typeface="Calibri" panose="020F0502020204030204" pitchFamily="34" charset="0"/>
                <a:ea typeface="Calibri" panose="020F0502020204030204" pitchFamily="34" charset="0"/>
                <a:cs typeface="Calibri" panose="020F0502020204030204" pitchFamily="34" charset="0"/>
              </a:rPr>
              <a:t>	April 15 Mass		           9am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Holy Wednesday</a:t>
            </a:r>
            <a:r>
              <a:rPr lang="en-AU" sz="1000" b="1" dirty="0">
                <a:latin typeface="Calibri" panose="020F0502020204030204" pitchFamily="34" charset="0"/>
                <a:ea typeface="Calibri" panose="020F0502020204030204" pitchFamily="34" charset="0"/>
                <a:cs typeface="Calibri" panose="020F0502020204030204" pitchFamily="34" charset="0"/>
              </a:rPr>
              <a:t>	</a:t>
            </a:r>
            <a:r>
              <a:rPr lang="en-AU" sz="1000" b="1" i="1" dirty="0">
                <a:latin typeface="Calibri" panose="020F0502020204030204" pitchFamily="34" charset="0"/>
                <a:ea typeface="Calibri" panose="020F0502020204030204" pitchFamily="34" charset="0"/>
                <a:cs typeface="Calibri" panose="020F0502020204030204" pitchFamily="34" charset="0"/>
              </a:rPr>
              <a:t>	April 16 Mass		           9am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Holy Thursday</a:t>
            </a:r>
            <a:r>
              <a:rPr lang="en-AU" sz="1000" b="1" dirty="0">
                <a:latin typeface="Calibri" panose="020F0502020204030204" pitchFamily="34" charset="0"/>
                <a:ea typeface="Calibri" panose="020F0502020204030204" pitchFamily="34" charset="0"/>
                <a:cs typeface="Calibri" panose="020F0502020204030204" pitchFamily="34" charset="0"/>
              </a:rPr>
              <a:t>	</a:t>
            </a:r>
            <a:r>
              <a:rPr lang="en-AU" sz="1000" b="1" i="1" dirty="0">
                <a:latin typeface="Calibri" panose="020F0502020204030204" pitchFamily="34" charset="0"/>
                <a:ea typeface="Calibri" panose="020F0502020204030204" pitchFamily="34" charset="0"/>
                <a:cs typeface="Calibri" panose="020F0502020204030204" pitchFamily="34" charset="0"/>
              </a:rPr>
              <a:t>	April 17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Mass of the Lord’s Supper	           7pm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Solemn Reservation until 10pm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Friday of Passion of Lord	April 18</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Way of the Cross	                             10am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Celebration of the Lord’s Passion     3pm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Holy Saturday		April 19</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Easter Vigil </a:t>
            </a:r>
            <a:r>
              <a:rPr lang="en-AU" sz="1000" i="1" dirty="0">
                <a:latin typeface="Calibri" panose="020F0502020204030204" pitchFamily="34" charset="0"/>
                <a:ea typeface="Calibri" panose="020F0502020204030204" pitchFamily="34" charset="0"/>
                <a:cs typeface="Calibri" panose="020F0502020204030204" pitchFamily="34" charset="0"/>
              </a:rPr>
              <a:t>(including </a:t>
            </a:r>
            <a:r>
              <a:rPr lang="en-AU" sz="1000" i="1" dirty="0" err="1">
                <a:latin typeface="Calibri" panose="020F0502020204030204" pitchFamily="34" charset="0"/>
                <a:ea typeface="Calibri" panose="020F0502020204030204" pitchFamily="34" charset="0"/>
                <a:cs typeface="Calibri" panose="020F0502020204030204" pitchFamily="34" charset="0"/>
              </a:rPr>
              <a:t>Lucernarium</a:t>
            </a:r>
            <a:r>
              <a:rPr lang="en-AU" sz="1000" i="1" dirty="0">
                <a:latin typeface="Calibri" panose="020F0502020204030204" pitchFamily="34" charset="0"/>
                <a:ea typeface="Calibri" panose="020F0502020204030204" pitchFamily="34" charset="0"/>
                <a:cs typeface="Calibri" panose="020F0502020204030204" pitchFamily="34" charset="0"/>
              </a:rPr>
              <a:t>)      </a:t>
            </a:r>
            <a:r>
              <a:rPr lang="en-AU" sz="1000" b="1" i="1" dirty="0">
                <a:latin typeface="Calibri" panose="020F0502020204030204" pitchFamily="34" charset="0"/>
                <a:ea typeface="Calibri" panose="020F0502020204030204" pitchFamily="34" charset="0"/>
                <a:cs typeface="Calibri" panose="020F0502020204030204" pitchFamily="34" charset="0"/>
              </a:rPr>
              <a:t>7pm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Sunday of the Resurrection	April 20		                             8am, 9.30am</a:t>
            </a:r>
            <a:endParaRPr lang="en-AU" dirty="0"/>
          </a:p>
        </p:txBody>
      </p:sp>
      <p:sp>
        <p:nvSpPr>
          <p:cNvPr id="35" name="TextBox 34">
            <a:extLst>
              <a:ext uri="{FF2B5EF4-FFF2-40B4-BE49-F238E27FC236}">
                <a16:creationId xmlns:a16="http://schemas.microsoft.com/office/drawing/2014/main" id="{8B98B7CE-ED7B-569B-637C-24616F0C5369}"/>
              </a:ext>
            </a:extLst>
          </p:cNvPr>
          <p:cNvSpPr txBox="1"/>
          <p:nvPr/>
        </p:nvSpPr>
        <p:spPr>
          <a:xfrm>
            <a:off x="-7752434" y="-368795"/>
            <a:ext cx="3941131" cy="1323439"/>
          </a:xfrm>
          <a:prstGeom prst="rect">
            <a:avLst/>
          </a:prstGeom>
          <a:noFill/>
          <a:ln>
            <a:solidFill>
              <a:srgbClr val="0062AC"/>
            </a:solidFill>
          </a:ln>
        </p:spPr>
        <p:txBody>
          <a:bodyPr wrap="square" rtlCol="0">
            <a:spAutoFit/>
          </a:bodyPr>
          <a:lstStyle/>
          <a:p>
            <a:r>
              <a:rPr lang="en-AU" sz="1000" b="1" cap="small" dirty="0">
                <a:latin typeface="Calibri" panose="020F0502020204030204" pitchFamily="34" charset="0"/>
                <a:ea typeface="Calibri" panose="020F0502020204030204" pitchFamily="34" charset="0"/>
                <a:cs typeface="Calibri" panose="020F0502020204030204" pitchFamily="34" charset="0"/>
              </a:rPr>
              <a:t>Christmas Mass Program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Dawn Masses</a:t>
            </a:r>
            <a:r>
              <a:rPr lang="en-AU" sz="1000" b="1" dirty="0">
                <a:latin typeface="Calibri" panose="020F0502020204030204" pitchFamily="34" charset="0"/>
                <a:ea typeface="Calibri" panose="020F0502020204030204" pitchFamily="34" charset="0"/>
                <a:cs typeface="Calibri" panose="020F0502020204030204" pitchFamily="34" charset="0"/>
              </a:rPr>
              <a:t>	</a:t>
            </a:r>
            <a:r>
              <a:rPr lang="en-AU" sz="1000" b="1" i="1" dirty="0">
                <a:latin typeface="Calibri" panose="020F0502020204030204" pitchFamily="34" charset="0"/>
                <a:ea typeface="Calibri" panose="020F0502020204030204" pitchFamily="34" charset="0"/>
                <a:cs typeface="Calibri" panose="020F0502020204030204" pitchFamily="34" charset="0"/>
              </a:rPr>
              <a:t>	December 16 - 24	5.30am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(no 9am Mass during this period)	            </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Christmas Eve, Dec 24	Mass with Nativity 	6pm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				Midnight Mass 		12am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Christmas Day, Dec 25	Christmas Day Masses	8am &amp; 9.30am</a:t>
            </a:r>
            <a:endParaRPr lang="en-AU" sz="1000" dirty="0">
              <a:latin typeface="Calibri" panose="020F0502020204030204" pitchFamily="34" charset="0"/>
              <a:ea typeface="Calibri" panose="020F0502020204030204" pitchFamily="34" charset="0"/>
              <a:cs typeface="Calibri" panose="020F0502020204030204" pitchFamily="34" charset="0"/>
            </a:endParaRPr>
          </a:p>
          <a:p>
            <a:r>
              <a:rPr lang="en-AU" sz="1000" b="1" i="1" dirty="0">
                <a:latin typeface="Calibri" panose="020F0502020204030204" pitchFamily="34" charset="0"/>
                <a:ea typeface="Calibri" panose="020F0502020204030204" pitchFamily="34" charset="0"/>
                <a:cs typeface="Calibri" panose="020F0502020204030204" pitchFamily="34" charset="0"/>
              </a:rPr>
              <a:t>New Years Day, Jan 1	New Year’s Day Mass	9am</a:t>
            </a:r>
            <a:r>
              <a:rPr lang="en-AU" sz="1000" dirty="0">
                <a:latin typeface="Calibri" panose="020F0502020204030204" pitchFamily="34" charset="0"/>
                <a:ea typeface="Calibri" panose="020F0502020204030204" pitchFamily="34" charset="0"/>
                <a:cs typeface="Calibri" panose="020F0502020204030204" pitchFamily="34" charset="0"/>
              </a:rPr>
              <a:t> </a:t>
            </a:r>
            <a:endParaRPr lang="en-AU" dirty="0"/>
          </a:p>
        </p:txBody>
      </p:sp>
      <p:sp>
        <p:nvSpPr>
          <p:cNvPr id="36" name="TextBox 35">
            <a:extLst>
              <a:ext uri="{FF2B5EF4-FFF2-40B4-BE49-F238E27FC236}">
                <a16:creationId xmlns:a16="http://schemas.microsoft.com/office/drawing/2014/main" id="{6E2A63C6-24AE-3ED3-5C39-DAC92EEE2D03}"/>
              </a:ext>
            </a:extLst>
          </p:cNvPr>
          <p:cNvSpPr txBox="1"/>
          <p:nvPr/>
        </p:nvSpPr>
        <p:spPr>
          <a:xfrm>
            <a:off x="8541535" y="2999912"/>
            <a:ext cx="2945824" cy="553998"/>
          </a:xfrm>
          <a:prstGeom prst="rect">
            <a:avLst/>
          </a:prstGeom>
          <a:noFill/>
          <a:ln>
            <a:solidFill>
              <a:srgbClr val="C00000"/>
            </a:solidFill>
          </a:ln>
        </p:spPr>
        <p:txBody>
          <a:bodyPr wrap="square" rtlCol="0">
            <a:spAutoFit/>
          </a:bodyPr>
          <a:lstStyle/>
          <a:p>
            <a:r>
              <a:rPr lang="en-AU" sz="1000" b="1" dirty="0">
                <a:latin typeface="Calibri" panose="020F0502020204030204" pitchFamily="34" charset="0"/>
                <a:ea typeface="Calibri" panose="020F0502020204030204" pitchFamily="34" charset="0"/>
                <a:cs typeface="Calibri" panose="020F0502020204030204" pitchFamily="34" charset="0"/>
              </a:rPr>
              <a:t>No 9am Daily Parish Mass Wednesday,  10 February</a:t>
            </a:r>
            <a:r>
              <a:rPr lang="en-AU" sz="1000" dirty="0">
                <a:latin typeface="Calibri" panose="020F0502020204030204" pitchFamily="34" charset="0"/>
                <a:ea typeface="Calibri" panose="020F0502020204030204" pitchFamily="34" charset="0"/>
                <a:cs typeface="Calibri" panose="020F0502020204030204" pitchFamily="34" charset="0"/>
              </a:rPr>
              <a:t> </a:t>
            </a:r>
          </a:p>
          <a:p>
            <a:r>
              <a:rPr lang="en-AU" sz="1000" dirty="0">
                <a:latin typeface="Calibri" panose="020F0502020204030204" pitchFamily="34" charset="0"/>
                <a:ea typeface="Calibri" panose="020F0502020204030204" pitchFamily="34" charset="0"/>
                <a:cs typeface="Calibri" panose="020F0502020204030204" pitchFamily="34" charset="0"/>
              </a:rPr>
              <a:t>- no parish morning Mass due to opening school Mass.  </a:t>
            </a:r>
            <a:endParaRPr lang="en-AU" dirty="0"/>
          </a:p>
        </p:txBody>
      </p:sp>
      <p:sp>
        <p:nvSpPr>
          <p:cNvPr id="37" name="TextBox 36">
            <a:extLst>
              <a:ext uri="{FF2B5EF4-FFF2-40B4-BE49-F238E27FC236}">
                <a16:creationId xmlns:a16="http://schemas.microsoft.com/office/drawing/2014/main" id="{61F2ACF1-7B55-CB4D-6B5F-811A56060C1E}"/>
              </a:ext>
            </a:extLst>
          </p:cNvPr>
          <p:cNvSpPr txBox="1"/>
          <p:nvPr/>
        </p:nvSpPr>
        <p:spPr>
          <a:xfrm>
            <a:off x="285224" y="3500251"/>
            <a:ext cx="4671694" cy="1015663"/>
          </a:xfrm>
          <a:prstGeom prst="rect">
            <a:avLst/>
          </a:prstGeom>
          <a:noFill/>
          <a:ln w="12700">
            <a:solidFill>
              <a:srgbClr val="0062AC"/>
            </a:solidFill>
          </a:ln>
        </p:spPr>
        <p:txBody>
          <a:bodyPr wrap="square" rtlCol="0">
            <a:spAutoFit/>
          </a:bodyPr>
          <a:lstStyle/>
          <a:p>
            <a:r>
              <a:rPr lang="en-AU" sz="1000" dirty="0">
                <a:latin typeface="Calibri" panose="020F0502020204030204" pitchFamily="34" charset="0"/>
                <a:ea typeface="Calibri" panose="020F0502020204030204" pitchFamily="34" charset="0"/>
                <a:cs typeface="Calibri" panose="020F0502020204030204" pitchFamily="34" charset="0"/>
              </a:rPr>
              <a:t>The </a:t>
            </a:r>
            <a:r>
              <a:rPr lang="en-AU" sz="1000" b="1" dirty="0">
                <a:latin typeface="Calibri" panose="020F0502020204030204" pitchFamily="34" charset="0"/>
                <a:ea typeface="Calibri" panose="020F0502020204030204" pitchFamily="34" charset="0"/>
                <a:cs typeface="Calibri" panose="020F0502020204030204" pitchFamily="34" charset="0"/>
              </a:rPr>
              <a:t>Bishop’s Father’s Day Appeal for Retired &amp; Sick Priests </a:t>
            </a:r>
            <a:r>
              <a:rPr lang="en-AU" sz="1000" dirty="0">
                <a:latin typeface="Calibri" panose="020F0502020204030204" pitchFamily="34" charset="0"/>
                <a:ea typeface="Calibri" panose="020F0502020204030204" pitchFamily="34" charset="0"/>
                <a:cs typeface="Calibri" panose="020F0502020204030204" pitchFamily="34" charset="0"/>
              </a:rPr>
              <a:t>was held the weekend of </a:t>
            </a:r>
            <a:r>
              <a:rPr lang="en-AU" sz="1000" b="1" dirty="0">
                <a:latin typeface="Calibri" panose="020F0502020204030204" pitchFamily="34" charset="0"/>
                <a:ea typeface="Calibri" panose="020F0502020204030204" pitchFamily="34" charset="0"/>
                <a:cs typeface="Calibri" panose="020F0502020204030204" pitchFamily="34" charset="0"/>
              </a:rPr>
              <a:t>5/6 September</a:t>
            </a:r>
            <a:r>
              <a:rPr lang="en-AU" sz="1000" dirty="0">
                <a:latin typeface="Calibri" panose="020F0502020204030204" pitchFamily="34" charset="0"/>
                <a:ea typeface="Calibri" panose="020F0502020204030204" pitchFamily="34" charset="0"/>
                <a:cs typeface="Calibri" panose="020F0502020204030204" pitchFamily="34" charset="0"/>
              </a:rPr>
              <a:t>.  This annual appeal raises funds for the Diocesan Clergy Support                         Foundation to continue its work of supporting retired clergy and those in ill-health.  You can still donate to the Bishop’s Father’s Day Appeal </a:t>
            </a:r>
          </a:p>
          <a:p>
            <a:r>
              <a:rPr lang="en-AU" sz="1000" dirty="0">
                <a:latin typeface="Calibri" panose="020F0502020204030204" pitchFamily="34" charset="0"/>
                <a:ea typeface="Calibri" panose="020F0502020204030204" pitchFamily="34" charset="0"/>
                <a:cs typeface="Calibri" panose="020F0502020204030204" pitchFamily="34" charset="0"/>
              </a:rPr>
              <a:t>via the church envelopes or online:                                                            parracatholic.org/</a:t>
            </a:r>
            <a:r>
              <a:rPr lang="en-AU" sz="1000" dirty="0" err="1">
                <a:latin typeface="Calibri" panose="020F0502020204030204" pitchFamily="34" charset="0"/>
                <a:ea typeface="Calibri" panose="020F0502020204030204" pitchFamily="34" charset="0"/>
                <a:cs typeface="Calibri" panose="020F0502020204030204" pitchFamily="34" charset="0"/>
              </a:rPr>
              <a:t>fathersdayappeal</a:t>
            </a:r>
            <a:r>
              <a:rPr lang="en-AU" sz="1000" dirty="0">
                <a:latin typeface="Calibri" panose="020F0502020204030204" pitchFamily="34" charset="0"/>
                <a:ea typeface="Calibri" panose="020F0502020204030204" pitchFamily="34" charset="0"/>
                <a:cs typeface="Calibri" panose="020F0502020204030204" pitchFamily="34" charset="0"/>
              </a:rPr>
              <a:t> with Westmead as your parish.</a:t>
            </a:r>
            <a:endParaRPr lang="en-AU" sz="1000" dirty="0"/>
          </a:p>
        </p:txBody>
      </p:sp>
      <p:pic>
        <p:nvPicPr>
          <p:cNvPr id="40" name="Picture 4">
            <a:extLst>
              <a:ext uri="{FF2B5EF4-FFF2-40B4-BE49-F238E27FC236}">
                <a16:creationId xmlns:a16="http://schemas.microsoft.com/office/drawing/2014/main" id="{140C504C-4CBC-56C9-9DAA-19BEAE0579C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t="12956" b="12459"/>
          <a:stretch>
            <a:fillRect/>
          </a:stretch>
        </p:blipFill>
        <p:spPr bwMode="auto">
          <a:xfrm>
            <a:off x="3937000" y="3997664"/>
            <a:ext cx="980339" cy="48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43" name="Picture 42">
            <a:extLst>
              <a:ext uri="{FF2B5EF4-FFF2-40B4-BE49-F238E27FC236}">
                <a16:creationId xmlns:a16="http://schemas.microsoft.com/office/drawing/2014/main" id="{ECA229A6-BE23-3EFA-6436-DEB314D24EBC}"/>
              </a:ext>
            </a:extLst>
          </p:cNvPr>
          <p:cNvPicPr>
            <a:picLocks noChangeAspect="1"/>
          </p:cNvPicPr>
          <p:nvPr/>
        </p:nvPicPr>
        <p:blipFill rotWithShape="1">
          <a:blip r:embed="rId19">
            <a:extLst>
              <a:ext uri="{28A0092B-C50C-407E-A947-70E740481C1C}">
                <a14:useLocalDpi xmlns:a14="http://schemas.microsoft.com/office/drawing/2010/main" val="0"/>
              </a:ext>
            </a:extLst>
          </a:blip>
          <a:srcRect t="2341" b="1665"/>
          <a:stretch>
            <a:fillRect/>
          </a:stretch>
        </p:blipFill>
        <p:spPr bwMode="auto">
          <a:xfrm>
            <a:off x="229414" y="8489179"/>
            <a:ext cx="4687925" cy="1488230"/>
          </a:xfrm>
          <a:prstGeom prst="rect">
            <a:avLst/>
          </a:prstGeom>
          <a:ln>
            <a:noFill/>
          </a:ln>
          <a:extLst>
            <a:ext uri="{53640926-AAD7-44D8-BBD7-CCE9431645EC}">
              <a14:shadowObscured xmlns:a14="http://schemas.microsoft.com/office/drawing/2010/main"/>
            </a:ext>
          </a:extLst>
        </p:spPr>
      </p:pic>
      <p:sp>
        <p:nvSpPr>
          <p:cNvPr id="29" name="TextBox 28">
            <a:extLst>
              <a:ext uri="{FF2B5EF4-FFF2-40B4-BE49-F238E27FC236}">
                <a16:creationId xmlns:a16="http://schemas.microsoft.com/office/drawing/2014/main" id="{DA3B786E-BB4C-8ADD-FB2C-578E01D6CF8D}"/>
              </a:ext>
            </a:extLst>
          </p:cNvPr>
          <p:cNvSpPr txBox="1"/>
          <p:nvPr/>
        </p:nvSpPr>
        <p:spPr>
          <a:xfrm>
            <a:off x="2609055" y="6393011"/>
            <a:ext cx="2341563" cy="969496"/>
          </a:xfrm>
          <a:prstGeom prst="rect">
            <a:avLst/>
          </a:prstGeom>
          <a:noFill/>
          <a:ln>
            <a:solidFill>
              <a:srgbClr val="C00000"/>
            </a:solidFill>
          </a:ln>
        </p:spPr>
        <p:txBody>
          <a:bodyPr wrap="square" rtlCol="0">
            <a:spAutoFit/>
          </a:bodyPr>
          <a:lstStyle/>
          <a:p>
            <a:pPr>
              <a:lnSpc>
                <a:spcPct val="95000"/>
              </a:lnSpc>
            </a:pPr>
            <a:r>
              <a:rPr lang="en-AU" sz="1000" dirty="0">
                <a:latin typeface="Calibri" panose="020F0502020204030204" pitchFamily="34" charset="0"/>
                <a:ea typeface="Calibri" panose="020F0502020204030204" pitchFamily="34" charset="0"/>
                <a:cs typeface="Calibri" panose="020F0502020204030204" pitchFamily="34" charset="0"/>
              </a:rPr>
              <a:t>Due to staff leave the parish office will be closed:  Friday 18 September 2026.                                                       For matters of importance during this time phone:  9635 9262 to leave a message or email:  </a:t>
            </a:r>
            <a:r>
              <a:rPr lang="en-AU" sz="1000" dirty="0">
                <a:latin typeface="Calibri" panose="020F0502020204030204" pitchFamily="34" charset="0"/>
                <a:ea typeface="Calibri" panose="020F0502020204030204" pitchFamily="34" charset="0"/>
                <a:cs typeface="Calibri" panose="020F0502020204030204" pitchFamily="34" charset="0"/>
                <a:hlinkClick r:id="rId12"/>
              </a:rPr>
              <a:t>office@sacredheartwestmead.com.au</a:t>
            </a:r>
            <a:r>
              <a:rPr lang="en-AU" sz="1000" dirty="0">
                <a:latin typeface="Calibri" panose="020F0502020204030204" pitchFamily="34" charset="0"/>
                <a:ea typeface="Calibri" panose="020F0502020204030204" pitchFamily="34" charset="0"/>
                <a:cs typeface="Calibri" panose="020F0502020204030204" pitchFamily="34" charset="0"/>
              </a:rPr>
              <a:t> </a:t>
            </a:r>
            <a:endParaRPr lang="en-AU" sz="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69522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467</TotalTime>
  <Words>3653</Words>
  <Application>Microsoft Office PowerPoint</Application>
  <PresentationFormat>Custom</PresentationFormat>
  <Paragraphs>281</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Office</dc:creator>
  <cp:lastModifiedBy>Office</cp:lastModifiedBy>
  <cp:revision>28</cp:revision>
  <cp:lastPrinted>2026-09-10T23:22:39Z</cp:lastPrinted>
  <dcterms:created xsi:type="dcterms:W3CDTF">2026-08-05T03:55:50Z</dcterms:created>
  <dcterms:modified xsi:type="dcterms:W3CDTF">2026-09-10T23:23:44Z</dcterms:modified>
</cp:coreProperties>
</file>