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7559675" cy="106203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2AC"/>
    <a:srgbClr val="008986"/>
    <a:srgbClr val="009999"/>
    <a:srgbClr val="194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4660"/>
  </p:normalViewPr>
  <p:slideViewPr>
    <p:cSldViewPr snapToGrid="0">
      <p:cViewPr varScale="1">
        <p:scale>
          <a:sx n="68" d="100"/>
          <a:sy n="68" d="100"/>
        </p:scale>
        <p:origin x="297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9AA2C10-96EF-4E2F-BFF9-B0E225B697BA}" type="datetimeFigureOut">
              <a:rPr lang="en-AU" smtClean="0"/>
              <a:t>23/09/2026</a:t>
            </a:fld>
            <a:endParaRPr lang="en-AU"/>
          </a:p>
        </p:txBody>
      </p:sp>
      <p:sp>
        <p:nvSpPr>
          <p:cNvPr id="4" name="Slide Image Placeholder 3"/>
          <p:cNvSpPr>
            <a:spLocks noGrp="1" noRot="1" noChangeAspect="1"/>
          </p:cNvSpPr>
          <p:nvPr>
            <p:ph type="sldImg" idx="2"/>
          </p:nvPr>
        </p:nvSpPr>
        <p:spPr>
          <a:xfrm>
            <a:off x="2206625" y="1241425"/>
            <a:ext cx="23844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CC4E8F3-B1A2-481A-8A33-4F526094B316}" type="slidenum">
              <a:rPr lang="en-AU" smtClean="0"/>
              <a:t>‹#›</a:t>
            </a:fld>
            <a:endParaRPr lang="en-AU"/>
          </a:p>
        </p:txBody>
      </p:sp>
    </p:spTree>
    <p:extLst>
      <p:ext uri="{BB962C8B-B14F-4D97-AF65-F5344CB8AC3E}">
        <p14:creationId xmlns:p14="http://schemas.microsoft.com/office/powerpoint/2010/main" val="2765452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CC4E8F3-B1A2-481A-8A33-4F526094B316}" type="slidenum">
              <a:rPr lang="en-AU" smtClean="0"/>
              <a:t>1</a:t>
            </a:fld>
            <a:endParaRPr lang="en-AU"/>
          </a:p>
        </p:txBody>
      </p:sp>
    </p:spTree>
    <p:extLst>
      <p:ext uri="{BB962C8B-B14F-4D97-AF65-F5344CB8AC3E}">
        <p14:creationId xmlns:p14="http://schemas.microsoft.com/office/powerpoint/2010/main" val="2568473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38104"/>
            <a:ext cx="6425724" cy="3697464"/>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578156"/>
            <a:ext cx="5669756" cy="256413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23/09/2026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215552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23/09/2026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609972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47722"/>
            <a:ext cx="6520220" cy="4417780"/>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07296"/>
            <a:ext cx="6520220" cy="2323206"/>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1627A4-4FCA-4050-B8FF-2636B152CBAA}" type="datetimeFigureOut">
              <a:rPr lang="en-AU" smtClean="0"/>
              <a:t>23/09/2026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211549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27183"/>
            <a:ext cx="3212862" cy="6738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1627A4-4FCA-4050-B8FF-2636B152CBAA}" type="datetimeFigureOut">
              <a:rPr lang="en-AU" smtClean="0"/>
              <a:t>23/09/2026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096022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5439"/>
            <a:ext cx="6520220" cy="205278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03468"/>
            <a:ext cx="3198096"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879387"/>
            <a:ext cx="3198096"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03468"/>
            <a:ext cx="3213847" cy="1275919"/>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879387"/>
            <a:ext cx="3213847" cy="57059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1627A4-4FCA-4050-B8FF-2636B152CBAA}" type="datetimeFigureOut">
              <a:rPr lang="en-AU" smtClean="0"/>
              <a:t>23/09/2026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62125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1627A4-4FCA-4050-B8FF-2636B152CBAA}" type="datetimeFigureOut">
              <a:rPr lang="en-AU" smtClean="0"/>
              <a:t>23/09/2026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082405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1627A4-4FCA-4050-B8FF-2636B152CBAA}" type="datetimeFigureOut">
              <a:rPr lang="en-AU" smtClean="0"/>
              <a:t>23/09/2026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045771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29140"/>
            <a:ext cx="3827085" cy="7547350"/>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F1627A4-4FCA-4050-B8FF-2636B152CBAA}" type="datetimeFigureOut">
              <a:rPr lang="en-AU" smtClean="0"/>
              <a:t>23/09/2026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429159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08025"/>
            <a:ext cx="2438192" cy="2478088"/>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29140"/>
            <a:ext cx="3827085" cy="7547350"/>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186112"/>
            <a:ext cx="2438192" cy="5902668"/>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F1627A4-4FCA-4050-B8FF-2636B152CBAA}" type="datetimeFigureOut">
              <a:rPr lang="en-AU" smtClean="0"/>
              <a:t>23/09/2026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188102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23/09/2026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389049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5437"/>
            <a:ext cx="1630055" cy="90002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5437"/>
            <a:ext cx="4795669" cy="90002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1627A4-4FCA-4050-B8FF-2636B152CBAA}" type="datetimeFigureOut">
              <a:rPr lang="en-AU" smtClean="0"/>
              <a:t>23/09/2026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D714584-846A-4210-8184-53ABE5D4FAEC}" type="slidenum">
              <a:rPr lang="en-AU" smtClean="0"/>
              <a:t>‹#›</a:t>
            </a:fld>
            <a:endParaRPr lang="en-AU"/>
          </a:p>
        </p:txBody>
      </p:sp>
    </p:spTree>
    <p:extLst>
      <p:ext uri="{BB962C8B-B14F-4D97-AF65-F5344CB8AC3E}">
        <p14:creationId xmlns:p14="http://schemas.microsoft.com/office/powerpoint/2010/main" val="252574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5439"/>
            <a:ext cx="6520220" cy="20527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27183"/>
            <a:ext cx="6520220" cy="67385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843516"/>
            <a:ext cx="1700927" cy="565437"/>
          </a:xfrm>
          <a:prstGeom prst="rect">
            <a:avLst/>
          </a:prstGeom>
        </p:spPr>
        <p:txBody>
          <a:bodyPr vert="horz" lIns="91440" tIns="45720" rIns="91440" bIns="45720" rtlCol="0" anchor="ctr"/>
          <a:lstStyle>
            <a:lvl1pPr algn="l">
              <a:defRPr sz="992">
                <a:solidFill>
                  <a:schemeClr val="tx1">
                    <a:tint val="82000"/>
                  </a:schemeClr>
                </a:solidFill>
              </a:defRPr>
            </a:lvl1pPr>
          </a:lstStyle>
          <a:p>
            <a:fld id="{2F1627A4-4FCA-4050-B8FF-2636B152CBAA}" type="datetimeFigureOut">
              <a:rPr lang="en-AU" smtClean="0"/>
              <a:t>23/09/2026</a:t>
            </a:fld>
            <a:endParaRPr lang="en-AU"/>
          </a:p>
        </p:txBody>
      </p:sp>
      <p:sp>
        <p:nvSpPr>
          <p:cNvPr id="5" name="Footer Placeholder 4"/>
          <p:cNvSpPr>
            <a:spLocks noGrp="1"/>
          </p:cNvSpPr>
          <p:nvPr>
            <p:ph type="ftr" sz="quarter" idx="3"/>
          </p:nvPr>
        </p:nvSpPr>
        <p:spPr>
          <a:xfrm>
            <a:off x="2504143" y="9843516"/>
            <a:ext cx="2551390" cy="565437"/>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AU"/>
          </a:p>
        </p:txBody>
      </p:sp>
      <p:sp>
        <p:nvSpPr>
          <p:cNvPr id="6" name="Slide Number Placeholder 5"/>
          <p:cNvSpPr>
            <a:spLocks noGrp="1"/>
          </p:cNvSpPr>
          <p:nvPr>
            <p:ph type="sldNum" sz="quarter" idx="4"/>
          </p:nvPr>
        </p:nvSpPr>
        <p:spPr>
          <a:xfrm>
            <a:off x="5339020" y="9843516"/>
            <a:ext cx="1700927" cy="565437"/>
          </a:xfrm>
          <a:prstGeom prst="rect">
            <a:avLst/>
          </a:prstGeom>
        </p:spPr>
        <p:txBody>
          <a:bodyPr vert="horz" lIns="91440" tIns="45720" rIns="91440" bIns="45720" rtlCol="0" anchor="ctr"/>
          <a:lstStyle>
            <a:lvl1pPr algn="r">
              <a:defRPr sz="992">
                <a:solidFill>
                  <a:schemeClr val="tx1">
                    <a:tint val="82000"/>
                  </a:schemeClr>
                </a:solidFill>
              </a:defRPr>
            </a:lvl1pPr>
          </a:lstStyle>
          <a:p>
            <a:fld id="{5D714584-846A-4210-8184-53ABE5D4FAEC}" type="slidenum">
              <a:rPr lang="en-AU" smtClean="0"/>
              <a:t>‹#›</a:t>
            </a:fld>
            <a:endParaRPr lang="en-AU"/>
          </a:p>
        </p:txBody>
      </p:sp>
    </p:spTree>
    <p:extLst>
      <p:ext uri="{BB962C8B-B14F-4D97-AF65-F5344CB8AC3E}">
        <p14:creationId xmlns:p14="http://schemas.microsoft.com/office/powerpoint/2010/main" val="997212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sacredheartwestmead.com.au/newchurch" TargetMode="External"/><Relationship Id="rId13" Type="http://schemas.openxmlformats.org/officeDocument/2006/relationships/image" Target="../media/image11.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hyperlink" Target="https://parracatholic.org/events/lifted-live-in-the-forecourt/"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hyperlink" Target="https://parracatholic.org/celebrate/wyd/seoul2027/wyd27-songwriting-competition/" TargetMode="External"/><Relationship Id="rId5" Type="http://schemas.openxmlformats.org/officeDocument/2006/relationships/image" Target="../media/image7.png"/><Relationship Id="rId10" Type="http://schemas.openxmlformats.org/officeDocument/2006/relationships/hyperlink" Target="http://parracatholic.org/rosary-workshops" TargetMode="External"/><Relationship Id="rId4" Type="http://schemas.openxmlformats.org/officeDocument/2006/relationships/image" Target="../media/image6.jpe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DD2254D-224E-B882-7196-61D412EAE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00" y="180000"/>
            <a:ext cx="1374776"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29" name="Picture 5">
            <a:extLst>
              <a:ext uri="{FF2B5EF4-FFF2-40B4-BE49-F238E27FC236}">
                <a16:creationId xmlns:a16="http://schemas.microsoft.com/office/drawing/2014/main" id="{76F66324-6950-5060-24FF-5B3F7DB88E3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000" y="180000"/>
            <a:ext cx="865188"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cxnSp>
        <p:nvCxnSpPr>
          <p:cNvPr id="15" name="Straight Connector 14">
            <a:extLst>
              <a:ext uri="{FF2B5EF4-FFF2-40B4-BE49-F238E27FC236}">
                <a16:creationId xmlns:a16="http://schemas.microsoft.com/office/drawing/2014/main" id="{7C5FD16B-DDF5-FC19-60F8-1349A284BDA8}"/>
              </a:ext>
            </a:extLst>
          </p:cNvPr>
          <p:cNvCxnSpPr>
            <a:cxnSpLocks/>
          </p:cNvCxnSpPr>
          <p:nvPr/>
        </p:nvCxnSpPr>
        <p:spPr>
          <a:xfrm>
            <a:off x="180000" y="1596526"/>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9EB24522-C328-5030-4415-03A4C54A2CDE}"/>
              </a:ext>
            </a:extLst>
          </p:cNvPr>
          <p:cNvSpPr txBox="1"/>
          <p:nvPr/>
        </p:nvSpPr>
        <p:spPr>
          <a:xfrm>
            <a:off x="1296813" y="1604399"/>
            <a:ext cx="6048375" cy="307777"/>
          </a:xfrm>
          <a:prstGeom prst="rect">
            <a:avLst/>
          </a:prstGeom>
          <a:noFill/>
        </p:spPr>
        <p:txBody>
          <a:bodyPr wrap="square" rtlCol="0">
            <a:spAutoFit/>
          </a:bodyPr>
          <a:lstStyle/>
          <a:p>
            <a:r>
              <a:rPr lang="en-AU" sz="1400" b="1" i="1" dirty="0">
                <a:latin typeface="Calibri" panose="020F0502020204030204" pitchFamily="34" charset="0"/>
                <a:ea typeface="Calibri" panose="020F0502020204030204" pitchFamily="34" charset="0"/>
                <a:cs typeface="Calibri" panose="020F0502020204030204" pitchFamily="34" charset="0"/>
              </a:rPr>
              <a:t>‘The sacred heart of Jesus is an open heart . . .’   </a:t>
            </a:r>
            <a:r>
              <a:rPr lang="en-AU" sz="1100" b="1" dirty="0">
                <a:latin typeface="Calibri" panose="020F0502020204030204" pitchFamily="34" charset="0"/>
                <a:ea typeface="Calibri" panose="020F0502020204030204" pitchFamily="34" charset="0"/>
                <a:cs typeface="Calibri" panose="020F0502020204030204" pitchFamily="34" charset="0"/>
              </a:rPr>
              <a:t>St Teresa of Kolkata</a:t>
            </a:r>
          </a:p>
        </p:txBody>
      </p:sp>
      <p:sp>
        <p:nvSpPr>
          <p:cNvPr id="22" name="TextBox 21">
            <a:extLst>
              <a:ext uri="{FF2B5EF4-FFF2-40B4-BE49-F238E27FC236}">
                <a16:creationId xmlns:a16="http://schemas.microsoft.com/office/drawing/2014/main" id="{EB965DAB-1161-C0A4-E6B7-C6D9613FD67D}"/>
              </a:ext>
            </a:extLst>
          </p:cNvPr>
          <p:cNvSpPr txBox="1"/>
          <p:nvPr/>
        </p:nvSpPr>
        <p:spPr>
          <a:xfrm>
            <a:off x="2127922" y="180000"/>
            <a:ext cx="3574143" cy="381000"/>
          </a:xfrm>
          <a:prstGeom prst="rect">
            <a:avLst/>
          </a:prstGeom>
          <a:noFill/>
        </p:spPr>
        <p:txBody>
          <a:bodyPr wrap="square" rtlCol="0">
            <a:spAutoFit/>
          </a:bodyPr>
          <a:lstStyle/>
          <a:p>
            <a:r>
              <a:rPr lang="en-AU" b="1" spc="100" dirty="0">
                <a:solidFill>
                  <a:srgbClr val="194B43"/>
                </a:solidFill>
                <a:latin typeface="Calibri" panose="020F0502020204030204" pitchFamily="34" charset="0"/>
                <a:ea typeface="Calibri" panose="020F0502020204030204" pitchFamily="34" charset="0"/>
                <a:cs typeface="Calibri" panose="020F0502020204030204" pitchFamily="34" charset="0"/>
              </a:rPr>
              <a:t>Westmead Catholic Community</a:t>
            </a:r>
          </a:p>
        </p:txBody>
      </p:sp>
      <p:sp>
        <p:nvSpPr>
          <p:cNvPr id="25" name="TextBox 24">
            <a:extLst>
              <a:ext uri="{FF2B5EF4-FFF2-40B4-BE49-F238E27FC236}">
                <a16:creationId xmlns:a16="http://schemas.microsoft.com/office/drawing/2014/main" id="{F4EEDE78-FC0A-1C5D-512C-D2572B33F80F}"/>
              </a:ext>
            </a:extLst>
          </p:cNvPr>
          <p:cNvSpPr txBox="1"/>
          <p:nvPr/>
        </p:nvSpPr>
        <p:spPr>
          <a:xfrm>
            <a:off x="1900879" y="405989"/>
            <a:ext cx="4028227" cy="646331"/>
          </a:xfrm>
          <a:prstGeom prst="rect">
            <a:avLst/>
          </a:prstGeom>
          <a:noFill/>
        </p:spPr>
        <p:txBody>
          <a:bodyPr wrap="square" rtlCol="0">
            <a:spAutoFit/>
          </a:bodyPr>
          <a:lstStyle/>
          <a:p>
            <a:r>
              <a:rPr lang="en-AU" sz="3600" b="1" i="1" cap="small" spc="300" dirty="0">
                <a:solidFill>
                  <a:srgbClr val="1707B1"/>
                </a:solidFill>
                <a:latin typeface="Calibri" panose="020F0502020204030204" pitchFamily="34" charset="0"/>
                <a:ea typeface="Calibri" panose="020F0502020204030204" pitchFamily="34" charset="0"/>
                <a:cs typeface="Calibri" panose="020F0502020204030204" pitchFamily="34" charset="0"/>
              </a:rPr>
              <a:t>Parish Heartbeats</a:t>
            </a:r>
          </a:p>
        </p:txBody>
      </p:sp>
      <p:sp>
        <p:nvSpPr>
          <p:cNvPr id="26" name="TextBox 25">
            <a:extLst>
              <a:ext uri="{FF2B5EF4-FFF2-40B4-BE49-F238E27FC236}">
                <a16:creationId xmlns:a16="http://schemas.microsoft.com/office/drawing/2014/main" id="{4639AAE8-D0AD-13C7-B838-A788F604EDEA}"/>
              </a:ext>
            </a:extLst>
          </p:cNvPr>
          <p:cNvSpPr txBox="1"/>
          <p:nvPr/>
        </p:nvSpPr>
        <p:spPr>
          <a:xfrm>
            <a:off x="1520628" y="1037726"/>
            <a:ext cx="4988166" cy="523220"/>
          </a:xfrm>
          <a:prstGeom prst="rect">
            <a:avLst/>
          </a:prstGeom>
          <a:noFill/>
        </p:spPr>
        <p:txBody>
          <a:bodyPr wrap="square"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                               Official Weekly Bulletin of Sacred Heart Parish, Westmead</a:t>
            </a:r>
          </a:p>
          <a:p>
            <a:r>
              <a:rPr lang="en-AU" sz="900" dirty="0">
                <a:latin typeface="Calibri" panose="020F0502020204030204" pitchFamily="34" charset="0"/>
                <a:ea typeface="Calibri" panose="020F0502020204030204" pitchFamily="34" charset="0"/>
                <a:cs typeface="Calibri" panose="020F0502020204030204" pitchFamily="34" charset="0"/>
              </a:rPr>
              <a:t>Parish Office: 14 Ralph Street, Westmead NSW 2145     Telephone: 9635 9262</a:t>
            </a:r>
          </a:p>
          <a:p>
            <a:r>
              <a:rPr lang="en-AU" sz="900" dirty="0">
                <a:latin typeface="Calibri" panose="020F0502020204030204" pitchFamily="34" charset="0"/>
                <a:ea typeface="Calibri" panose="020F0502020204030204" pitchFamily="34" charset="0"/>
                <a:cs typeface="Calibri" panose="020F0502020204030204" pitchFamily="34" charset="0"/>
              </a:rPr>
              <a:t>Email Address: office@sacredheartwestmead.com.au      Website: www.sacredheartwestmead.com.au</a:t>
            </a:r>
          </a:p>
        </p:txBody>
      </p:sp>
      <p:cxnSp>
        <p:nvCxnSpPr>
          <p:cNvPr id="27" name="Straight Connector 26">
            <a:extLst>
              <a:ext uri="{FF2B5EF4-FFF2-40B4-BE49-F238E27FC236}">
                <a16:creationId xmlns:a16="http://schemas.microsoft.com/office/drawing/2014/main" id="{657229C9-390B-C4B2-2100-0270A96BA0B5}"/>
              </a:ext>
            </a:extLst>
          </p:cNvPr>
          <p:cNvCxnSpPr>
            <a:cxnSpLocks/>
          </p:cNvCxnSpPr>
          <p:nvPr/>
        </p:nvCxnSpPr>
        <p:spPr>
          <a:xfrm>
            <a:off x="197243" y="1912176"/>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13DB6C1-F09B-60F6-163F-086C4CCB7BBE}"/>
              </a:ext>
            </a:extLst>
          </p:cNvPr>
          <p:cNvSpPr txBox="1"/>
          <p:nvPr/>
        </p:nvSpPr>
        <p:spPr>
          <a:xfrm>
            <a:off x="168040" y="1884906"/>
            <a:ext cx="7165188" cy="307777"/>
          </a:xfrm>
          <a:prstGeom prst="rect">
            <a:avLst/>
          </a:prstGeom>
          <a:noFill/>
        </p:spPr>
        <p:txBody>
          <a:bodyPr wrap="square" rtlCol="0">
            <a:spAutoFit/>
          </a:bodyPr>
          <a:lstStyle/>
          <a:p>
            <a:r>
              <a:rPr lang="en-AU" sz="1400" dirty="0">
                <a:solidFill>
                  <a:srgbClr val="008986"/>
                </a:solidFill>
                <a:latin typeface="Calibri" panose="020F0502020204030204" pitchFamily="34" charset="0"/>
                <a:ea typeface="Calibri" panose="020F0502020204030204" pitchFamily="34" charset="0"/>
                <a:cs typeface="Calibri" panose="020F0502020204030204" pitchFamily="34" charset="0"/>
              </a:rPr>
              <a:t> 26th Sunday in Ordinary Time                                                                            26 – 27 September 2026</a:t>
            </a:r>
          </a:p>
        </p:txBody>
      </p:sp>
      <p:cxnSp>
        <p:nvCxnSpPr>
          <p:cNvPr id="31" name="Straight Connector 30">
            <a:extLst>
              <a:ext uri="{FF2B5EF4-FFF2-40B4-BE49-F238E27FC236}">
                <a16:creationId xmlns:a16="http://schemas.microsoft.com/office/drawing/2014/main" id="{B39BABEF-1A49-DFE6-13C9-1D844D79AAF8}"/>
              </a:ext>
            </a:extLst>
          </p:cNvPr>
          <p:cNvCxnSpPr>
            <a:cxnSpLocks/>
          </p:cNvCxnSpPr>
          <p:nvPr/>
        </p:nvCxnSpPr>
        <p:spPr>
          <a:xfrm>
            <a:off x="197243" y="2189009"/>
            <a:ext cx="7165188"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8CD5F45-F1B0-F0C2-FB37-A4F53BB35E25}"/>
              </a:ext>
            </a:extLst>
          </p:cNvPr>
          <p:cNvSpPr txBox="1"/>
          <p:nvPr/>
        </p:nvSpPr>
        <p:spPr>
          <a:xfrm>
            <a:off x="5257800" y="2185336"/>
            <a:ext cx="2104631" cy="7071167"/>
          </a:xfrm>
          <a:prstGeom prst="rect">
            <a:avLst/>
          </a:prstGeom>
          <a:noFill/>
          <a:ln>
            <a:solidFill>
              <a:srgbClr val="C00000"/>
            </a:solidFill>
          </a:ln>
        </p:spPr>
        <p:txBody>
          <a:bodyPr wrap="square" rtlCol="0">
            <a:spAutoFit/>
          </a:bodyPr>
          <a:lstStyle/>
          <a:p>
            <a:pPr algn="ctr"/>
            <a:r>
              <a:rPr lang="en-US" sz="1300" b="1" cap="small" spc="150" dirty="0">
                <a:solidFill>
                  <a:srgbClr val="C00000"/>
                </a:solidFill>
                <a:latin typeface="Calibri" panose="020F0502020204030204" pitchFamily="34" charset="0"/>
                <a:ea typeface="Calibri" panose="020F0502020204030204" pitchFamily="34" charset="0"/>
                <a:cs typeface="Calibri" panose="020F0502020204030204" pitchFamily="34" charset="0"/>
              </a:rPr>
              <a:t>Parish Contacts</a:t>
            </a:r>
            <a:endParaRPr lang="en-AU" sz="1300" spc="15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algn="ctr"/>
            <a:r>
              <a:rPr lang="en-AU" sz="950" dirty="0">
                <a:latin typeface="Calibri" panose="020F0502020204030204" pitchFamily="34" charset="0"/>
                <a:ea typeface="Calibri" panose="020F0502020204030204" pitchFamily="34" charset="0"/>
                <a:cs typeface="Calibri" panose="020F0502020204030204" pitchFamily="34" charset="0"/>
              </a:rPr>
              <a:t>(02) 9635 9262</a:t>
            </a:r>
          </a:p>
          <a:p>
            <a:pPr algn="ctr"/>
            <a:r>
              <a:rPr lang="en-AU" sz="900" dirty="0">
                <a:latin typeface="Calibri" panose="020F0502020204030204" pitchFamily="34" charset="0"/>
                <a:ea typeface="Calibri" panose="020F0502020204030204" pitchFamily="34" charset="0"/>
                <a:cs typeface="Calibri" panose="020F0502020204030204" pitchFamily="34" charset="0"/>
              </a:rPr>
              <a:t>www.sacredheartwestmead.com.au</a:t>
            </a:r>
          </a:p>
          <a:p>
            <a:pPr algn="ctr"/>
            <a:r>
              <a:rPr lang="en-AU" sz="800" dirty="0">
                <a:latin typeface="Calibri" panose="020F0502020204030204" pitchFamily="34" charset="0"/>
                <a:ea typeface="Calibri" panose="020F0502020204030204" pitchFamily="34" charset="0"/>
                <a:cs typeface="Calibri" panose="020F0502020204030204" pitchFamily="34" charset="0"/>
              </a:rPr>
              <a:t>www.facebook.com/Sacred-Heart-Westmead</a:t>
            </a:r>
          </a:p>
          <a:p>
            <a:pPr algn="ctr"/>
            <a:r>
              <a:rPr lang="en-US" sz="600"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Parish</a:t>
            </a:r>
            <a:r>
              <a:rPr lang="en-US" sz="1000" b="1" i="1" dirty="0">
                <a:latin typeface="Calibri" panose="020F0502020204030204" pitchFamily="34" charset="0"/>
                <a:ea typeface="Calibri" panose="020F0502020204030204" pitchFamily="34" charset="0"/>
                <a:cs typeface="Calibri" panose="020F0502020204030204" pitchFamily="34" charset="0"/>
              </a:rPr>
              <a:t> </a:t>
            </a:r>
            <a:r>
              <a:rPr lang="en-US" sz="1000" b="1" dirty="0">
                <a:latin typeface="Calibri" panose="020F0502020204030204" pitchFamily="34" charset="0"/>
                <a:ea typeface="Calibri" panose="020F0502020204030204" pitchFamily="34" charset="0"/>
                <a:cs typeface="Calibri" panose="020F0502020204030204" pitchFamily="34" charset="0"/>
              </a:rPr>
              <a:t>Priest</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1000" dirty="0">
                <a:latin typeface="Calibri" panose="020F0502020204030204" pitchFamily="34" charset="0"/>
                <a:ea typeface="Calibri" panose="020F0502020204030204" pitchFamily="34" charset="0"/>
                <a:cs typeface="Calibri" panose="020F0502020204030204" pitchFamily="34" charset="0"/>
              </a:rPr>
              <a:t>Rev Fr Walter Fogarty PP</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a:t>
            </a:r>
            <a:r>
              <a:rPr lang="en-US" sz="950" dirty="0" err="1">
                <a:latin typeface="Calibri" panose="020F0502020204030204" pitchFamily="34" charset="0"/>
                <a:ea typeface="Calibri" panose="020F0502020204030204" pitchFamily="34" charset="0"/>
                <a:cs typeface="Calibri" panose="020F0502020204030204" pitchFamily="34" charset="0"/>
              </a:rPr>
              <a:t>frwalter</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Parish Administrator  </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Virginia Knight (Tuesday - Thursday)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office</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Sacramental Coordinator</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Anne Monahan (Friday)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Email:  sacraments</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@sacredheartwestmead.com.au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US" sz="1000" b="1" dirty="0">
                <a:latin typeface="Calibri" panose="020F0502020204030204" pitchFamily="34" charset="0"/>
                <a:ea typeface="Calibri" panose="020F0502020204030204" pitchFamily="34" charset="0"/>
                <a:cs typeface="Calibri" panose="020F0502020204030204" pitchFamily="34" charset="0"/>
              </a:rPr>
              <a:t>Deacon</a:t>
            </a:r>
            <a:endParaRPr lang="en-AU" sz="100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Rev </a:t>
            </a:r>
            <a:r>
              <a:rPr lang="en-US" sz="950" dirty="0" err="1">
                <a:latin typeface="Calibri" panose="020F0502020204030204" pitchFamily="34" charset="0"/>
                <a:ea typeface="Calibri" panose="020F0502020204030204" pitchFamily="34" charset="0"/>
                <a:cs typeface="Calibri" panose="020F0502020204030204" pitchFamily="34" charset="0"/>
              </a:rPr>
              <a:t>Mr</a:t>
            </a:r>
            <a:r>
              <a:rPr lang="en-US" sz="950" dirty="0">
                <a:latin typeface="Calibri" panose="020F0502020204030204" pitchFamily="34" charset="0"/>
                <a:ea typeface="Calibri" panose="020F0502020204030204" pitchFamily="34" charset="0"/>
                <a:cs typeface="Calibri" panose="020F0502020204030204" pitchFamily="34" charset="0"/>
              </a:rPr>
              <a:t> Mick Flew (retired)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600"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pPr algn="ctr"/>
            <a:r>
              <a:rPr lang="en-US" sz="950" b="1" dirty="0">
                <a:latin typeface="Calibri" panose="020F0502020204030204" pitchFamily="34" charset="0"/>
                <a:ea typeface="Calibri" panose="020F0502020204030204" pitchFamily="34" charset="0"/>
                <a:cs typeface="Calibri" panose="020F0502020204030204" pitchFamily="34" charset="0"/>
              </a:rPr>
              <a:t>Parish Primary School</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b="1" dirty="0">
                <a:latin typeface="Calibri" panose="020F0502020204030204" pitchFamily="34" charset="0"/>
                <a:ea typeface="Calibri" panose="020F0502020204030204" pitchFamily="34" charset="0"/>
                <a:cs typeface="Calibri" panose="020F0502020204030204" pitchFamily="34" charset="0"/>
              </a:rPr>
              <a:t>Sacred Heart Primary </a:t>
            </a:r>
            <a:r>
              <a:rPr lang="en-US" sz="950" b="1" dirty="0" err="1">
                <a:latin typeface="Calibri" panose="020F0502020204030204" pitchFamily="34" charset="0"/>
                <a:ea typeface="Calibri" panose="020F0502020204030204" pitchFamily="34" charset="0"/>
                <a:cs typeface="Calibri" panose="020F0502020204030204" pitchFamily="34" charset="0"/>
              </a:rPr>
              <a:t>Westmead</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Telephone: (02) 8841 2600 </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Principal: Julianne Regan</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Assistant Principal: Jodie Smith</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950" dirty="0">
                <a:latin typeface="Calibri" panose="020F0502020204030204" pitchFamily="34" charset="0"/>
                <a:ea typeface="Calibri" panose="020F0502020204030204" pitchFamily="34" charset="0"/>
                <a:cs typeface="Calibri" panose="020F0502020204030204" pitchFamily="34" charset="0"/>
              </a:rPr>
              <a:t>Assistant Principal: Katherine Stennett</a:t>
            </a:r>
            <a:endParaRPr lang="en-AU" sz="950" dirty="0">
              <a:latin typeface="Calibri" panose="020F0502020204030204" pitchFamily="34" charset="0"/>
              <a:ea typeface="Calibri" panose="020F0502020204030204" pitchFamily="34" charset="0"/>
              <a:cs typeface="Calibri" panose="020F0502020204030204" pitchFamily="34" charset="0"/>
            </a:endParaRPr>
          </a:p>
          <a:p>
            <a:pPr algn="ctr"/>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pPr algn="ctr"/>
            <a:r>
              <a:rPr lang="en-AU" sz="900" b="1" dirty="0">
                <a:latin typeface="Calibri" panose="020F0502020204030204" pitchFamily="34" charset="0"/>
                <a:ea typeface="Calibri" panose="020F0502020204030204" pitchFamily="34" charset="0"/>
                <a:cs typeface="Calibri" panose="020F0502020204030204" pitchFamily="34" charset="0"/>
              </a:rPr>
              <a:t>Westmead Hospital Chaplain</a:t>
            </a:r>
            <a:endParaRPr lang="en-AU" sz="900" dirty="0">
              <a:latin typeface="Calibri" panose="020F0502020204030204" pitchFamily="34" charset="0"/>
              <a:ea typeface="Calibri" panose="020F0502020204030204" pitchFamily="34" charset="0"/>
              <a:cs typeface="Calibri" panose="020F0502020204030204" pitchFamily="34" charset="0"/>
            </a:endParaRPr>
          </a:p>
          <a:p>
            <a:pPr algn="ctr"/>
            <a:r>
              <a:rPr lang="en-AU" sz="900" dirty="0">
                <a:latin typeface="Calibri" panose="020F0502020204030204" pitchFamily="34" charset="0"/>
                <a:ea typeface="Calibri" panose="020F0502020204030204" pitchFamily="34" charset="0"/>
                <a:cs typeface="Calibri" panose="020F0502020204030204" pitchFamily="34" charset="0"/>
              </a:rPr>
              <a:t>Fr Domingo </a:t>
            </a:r>
            <a:r>
              <a:rPr lang="en-AU" sz="900" dirty="0" err="1">
                <a:latin typeface="Calibri" panose="020F0502020204030204" pitchFamily="34" charset="0"/>
                <a:ea typeface="Calibri" panose="020F0502020204030204" pitchFamily="34" charset="0"/>
                <a:cs typeface="Calibri" panose="020F0502020204030204" pitchFamily="34" charset="0"/>
              </a:rPr>
              <a:t>Barawid</a:t>
            </a:r>
            <a:r>
              <a:rPr lang="en-AU" sz="900" dirty="0">
                <a:latin typeface="Calibri" panose="020F0502020204030204" pitchFamily="34" charset="0"/>
                <a:ea typeface="Calibri" panose="020F0502020204030204" pitchFamily="34" charset="0"/>
                <a:cs typeface="Calibri" panose="020F0502020204030204" pitchFamily="34" charset="0"/>
              </a:rPr>
              <a:t> MI</a:t>
            </a:r>
          </a:p>
          <a:p>
            <a:pPr algn="ctr"/>
            <a:r>
              <a:rPr lang="en-AU" sz="900" dirty="0">
                <a:latin typeface="Calibri" panose="020F0502020204030204" pitchFamily="34" charset="0"/>
                <a:ea typeface="Calibri" panose="020F0502020204030204" pitchFamily="34" charset="0"/>
                <a:cs typeface="Calibri" panose="020F0502020204030204" pitchFamily="34" charset="0"/>
              </a:rPr>
              <a:t>Tel: (02) 8890 6037;  Pager: 8512 </a:t>
            </a:r>
          </a:p>
          <a:p>
            <a:r>
              <a:rPr lang="en-AU" sz="600" b="1" i="1" dirty="0">
                <a:latin typeface="Calibri" panose="020F0502020204030204" pitchFamily="34" charset="0"/>
                <a:ea typeface="Calibri" panose="020F0502020204030204" pitchFamily="34" charset="0"/>
                <a:cs typeface="Calibri" panose="020F0502020204030204" pitchFamily="34" charset="0"/>
              </a:rPr>
              <a:t> </a:t>
            </a:r>
            <a:endParaRPr lang="en-AU" sz="600" dirty="0">
              <a:latin typeface="Calibri" panose="020F0502020204030204" pitchFamily="34" charset="0"/>
              <a:ea typeface="Calibri" panose="020F0502020204030204" pitchFamily="34" charset="0"/>
              <a:cs typeface="Calibri" panose="020F0502020204030204" pitchFamily="34" charset="0"/>
            </a:endParaRPr>
          </a:p>
          <a:p>
            <a:r>
              <a:rPr lang="en-US" sz="1000" b="1" cap="small" dirty="0">
                <a:latin typeface="Calibri" panose="020F0502020204030204" pitchFamily="34" charset="0"/>
                <a:ea typeface="Calibri" panose="020F0502020204030204" pitchFamily="34" charset="0"/>
                <a:cs typeface="Calibri" panose="020F0502020204030204" pitchFamily="34" charset="0"/>
              </a:rPr>
              <a:t>Parish Office Hours</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Tuesday &amp; Friday:         9.30am - 4pm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Wednesday &amp; Thursday: 10am - 2pm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200" b="1" cap="small"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1000" b="1" cap="small" dirty="0">
                <a:latin typeface="Calibri" panose="020F0502020204030204" pitchFamily="34" charset="0"/>
                <a:ea typeface="Calibri" panose="020F0502020204030204" pitchFamily="34" charset="0"/>
                <a:cs typeface="Calibri" panose="020F0502020204030204" pitchFamily="34" charset="0"/>
              </a:rPr>
              <a:t>Mass Times - </a:t>
            </a:r>
            <a:r>
              <a:rPr lang="en-US" sz="1000" b="1" dirty="0">
                <a:latin typeface="Calibri" panose="020F0502020204030204" pitchFamily="34" charset="0"/>
                <a:ea typeface="Calibri" panose="020F0502020204030204" pitchFamily="34" charset="0"/>
                <a:cs typeface="Calibri" panose="020F0502020204030204" pitchFamily="34" charset="0"/>
              </a:rPr>
              <a:t>Parish Church</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Saturday:   6:00pm (Vigil)</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Sunday:  8:00am &amp; 9:30am</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US" sz="1000" dirty="0">
                <a:latin typeface="Calibri" panose="020F0502020204030204" pitchFamily="34" charset="0"/>
                <a:ea typeface="Calibri" panose="020F0502020204030204" pitchFamily="34" charset="0"/>
                <a:cs typeface="Calibri" panose="020F0502020204030204" pitchFamily="34" charset="0"/>
              </a:rPr>
              <a:t>Mon, Tue, Wed, Fri, Sat: 9:00am</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Reconciliation</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Saturday:  5:00pm to 5:30pm</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Baptisms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1st Sundays or by arrangement </a:t>
            </a:r>
          </a:p>
          <a:p>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50" b="1" cap="small" dirty="0">
                <a:latin typeface="Calibri" panose="020F0502020204030204" pitchFamily="34" charset="0"/>
                <a:ea typeface="Calibri" panose="020F0502020204030204" pitchFamily="34" charset="0"/>
                <a:cs typeface="Calibri" panose="020F0502020204030204" pitchFamily="34" charset="0"/>
              </a:rPr>
              <a:t>Marriages &amp; Funerals</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By arrangement with the Parish Priest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US" sz="950" dirty="0">
                <a:latin typeface="Calibri" panose="020F0502020204030204" pitchFamily="34" charset="0"/>
                <a:ea typeface="Calibri" panose="020F0502020204030204" pitchFamily="34" charset="0"/>
                <a:cs typeface="Calibri" panose="020F0502020204030204" pitchFamily="34" charset="0"/>
              </a:rPr>
              <a:t>(min 6 months notice for weddings)</a:t>
            </a:r>
          </a:p>
          <a:p>
            <a:r>
              <a:rPr lang="en-US" sz="200" b="1" cap="small" dirty="0">
                <a:latin typeface="Calibri" panose="020F0502020204030204" pitchFamily="34" charset="0"/>
                <a:ea typeface="Calibri" panose="020F0502020204030204" pitchFamily="34" charset="0"/>
                <a:cs typeface="Calibri" panose="020F0502020204030204" pitchFamily="34" charset="0"/>
              </a:rPr>
              <a:t>    </a:t>
            </a:r>
            <a:br>
              <a:rPr lang="en-US" sz="1000" b="1" cap="small" dirty="0">
                <a:latin typeface="Calibri" panose="020F0502020204030204" pitchFamily="34" charset="0"/>
                <a:ea typeface="Calibri" panose="020F0502020204030204" pitchFamily="34" charset="0"/>
                <a:cs typeface="Calibri" panose="020F0502020204030204" pitchFamily="34" charset="0"/>
              </a:rPr>
            </a:br>
            <a:r>
              <a:rPr lang="en-US" sz="900" b="1" cap="small" dirty="0">
                <a:latin typeface="Calibri" panose="020F0502020204030204" pitchFamily="34" charset="0"/>
                <a:ea typeface="Calibri" panose="020F0502020204030204" pitchFamily="34" charset="0"/>
                <a:cs typeface="Calibri" panose="020F0502020204030204" pitchFamily="34" charset="0"/>
              </a:rPr>
              <a:t>Anointing of the Sick</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By arrangement with the Parish Priest</a:t>
            </a:r>
            <a:endParaRPr lang="en-US" sz="400" dirty="0">
              <a:latin typeface="Calibri" panose="020F0502020204030204" pitchFamily="34" charset="0"/>
              <a:ea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654A9D8-78A8-F1B3-22BC-27D5260B9563}"/>
              </a:ext>
            </a:extLst>
          </p:cNvPr>
          <p:cNvSpPr txBox="1"/>
          <p:nvPr/>
        </p:nvSpPr>
        <p:spPr>
          <a:xfrm>
            <a:off x="5257800" y="9256503"/>
            <a:ext cx="2104631" cy="1138773"/>
          </a:xfrm>
          <a:prstGeom prst="rect">
            <a:avLst/>
          </a:prstGeom>
          <a:noFill/>
          <a:ln>
            <a:solidFill>
              <a:srgbClr val="C00000"/>
            </a:solidFill>
          </a:ln>
        </p:spPr>
        <p:txBody>
          <a:bodyPr wrap="square" rtlCol="0">
            <a:spAutoFit/>
          </a:bodyPr>
          <a:lstStyle/>
          <a:p>
            <a:r>
              <a:rPr lang="en-AU" sz="850" i="1" dirty="0">
                <a:latin typeface="Calibri" panose="020F0502020204030204" pitchFamily="34" charset="0"/>
                <a:ea typeface="Calibri" panose="020F0502020204030204" pitchFamily="34" charset="0"/>
                <a:cs typeface="Calibri" panose="020F0502020204030204" pitchFamily="34" charset="0"/>
              </a:rPr>
              <a:t>The Westmead Catholic Community                          acknowledges the </a:t>
            </a:r>
            <a:r>
              <a:rPr lang="en-AU" sz="850" i="1" dirty="0" err="1">
                <a:latin typeface="Calibri" panose="020F0502020204030204" pitchFamily="34" charset="0"/>
                <a:ea typeface="Calibri" panose="020F0502020204030204" pitchFamily="34" charset="0"/>
                <a:cs typeface="Calibri" panose="020F0502020204030204" pitchFamily="34" charset="0"/>
              </a:rPr>
              <a:t>Burramattagal</a:t>
            </a:r>
            <a:r>
              <a:rPr lang="en-AU" sz="850" i="1" dirty="0">
                <a:latin typeface="Calibri" panose="020F0502020204030204" pitchFamily="34" charset="0"/>
                <a:ea typeface="Calibri" panose="020F0502020204030204" pitchFamily="34" charset="0"/>
                <a:cs typeface="Calibri" panose="020F0502020204030204" pitchFamily="34" charset="0"/>
              </a:rPr>
              <a:t> people                             of the </a:t>
            </a:r>
            <a:r>
              <a:rPr lang="en-AU" sz="850" i="1" dirty="0" err="1">
                <a:latin typeface="Calibri" panose="020F0502020204030204" pitchFamily="34" charset="0"/>
                <a:ea typeface="Calibri" panose="020F0502020204030204" pitchFamily="34" charset="0"/>
                <a:cs typeface="Calibri" panose="020F0502020204030204" pitchFamily="34" charset="0"/>
              </a:rPr>
              <a:t>Darug</a:t>
            </a:r>
            <a:r>
              <a:rPr lang="en-AU" sz="850" i="1" dirty="0">
                <a:latin typeface="Calibri" panose="020F0502020204030204" pitchFamily="34" charset="0"/>
                <a:ea typeface="Calibri" panose="020F0502020204030204" pitchFamily="34" charset="0"/>
                <a:cs typeface="Calibri" panose="020F0502020204030204" pitchFamily="34" charset="0"/>
              </a:rPr>
              <a:t> nation, traditional custodians of the land on which we gather, recognising elders past &amp; present.  We aim to be an inclusive faith community, welcoming people of all ages, races, creeds, genders, orientations, marital status &amp; cultures.</a:t>
            </a:r>
            <a:endParaRPr lang="en-AU" sz="850" dirty="0"/>
          </a:p>
        </p:txBody>
      </p:sp>
      <p:sp>
        <p:nvSpPr>
          <p:cNvPr id="38" name="TextBox 37">
            <a:extLst>
              <a:ext uri="{FF2B5EF4-FFF2-40B4-BE49-F238E27FC236}">
                <a16:creationId xmlns:a16="http://schemas.microsoft.com/office/drawing/2014/main" id="{BA9A5EAB-9389-79F0-28F9-47D36A3A47FF}"/>
              </a:ext>
            </a:extLst>
          </p:cNvPr>
          <p:cNvSpPr txBox="1"/>
          <p:nvPr/>
        </p:nvSpPr>
        <p:spPr>
          <a:xfrm>
            <a:off x="197243" y="2200555"/>
            <a:ext cx="2544150" cy="8032968"/>
          </a:xfrm>
          <a:prstGeom prst="rect">
            <a:avLst/>
          </a:prstGeom>
          <a:noFill/>
        </p:spPr>
        <p:txBody>
          <a:bodyPr wrap="square" rtlCol="0">
            <a:spAutoFit/>
          </a:bodyPr>
          <a:lstStyle/>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Entrance Antiphon    </a:t>
            </a:r>
            <a:r>
              <a:rPr lang="en-AU" sz="11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Dan 3: 31, 29, 30, 43, 42</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All that you have done to us, O Lord,</a:t>
            </a:r>
            <a:endParaRPr lang="en-AU" sz="1100" i="1" dirty="0"/>
          </a:p>
          <a:p>
            <a:r>
              <a:rPr lang="en-AU" sz="1100" b="1" i="1" dirty="0"/>
              <a:t>you have done with true judgement,</a:t>
            </a:r>
            <a:endParaRPr lang="en-AU" sz="1100" i="1" dirty="0"/>
          </a:p>
          <a:p>
            <a:r>
              <a:rPr lang="en-AU" sz="1100" b="1" i="1" dirty="0"/>
              <a:t>for we have sinned against you</a:t>
            </a:r>
            <a:endParaRPr lang="en-AU" sz="1100" i="1" dirty="0"/>
          </a:p>
          <a:p>
            <a:r>
              <a:rPr lang="en-AU" sz="1100" b="1" i="1" dirty="0"/>
              <a:t>and not obeyed your commandments.</a:t>
            </a:r>
            <a:endParaRPr lang="en-AU" sz="1100" i="1" dirty="0"/>
          </a:p>
          <a:p>
            <a:r>
              <a:rPr lang="en-AU" sz="1100" b="1" i="1" dirty="0"/>
              <a:t>But give glory to your name</a:t>
            </a:r>
            <a:endParaRPr lang="en-AU" sz="1100" i="1" dirty="0"/>
          </a:p>
          <a:p>
            <a:r>
              <a:rPr lang="en-AU" sz="1100" b="1" i="1" dirty="0"/>
              <a:t>and deal with us according to the bounty of your mercy.</a:t>
            </a:r>
            <a:endParaRPr lang="en-AU" sz="1100" i="1" dirty="0"/>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First Reading                                 </a:t>
            </a:r>
            <a:r>
              <a:rPr lang="en-AU" sz="800" cap="small" dirty="0" err="1">
                <a:solidFill>
                  <a:srgbClr val="C00000"/>
                </a:solidFill>
                <a:latin typeface="Calibri" panose="020F0502020204030204" pitchFamily="34" charset="0"/>
                <a:ea typeface="Calibri" panose="020F0502020204030204" pitchFamily="34" charset="0"/>
                <a:cs typeface="Calibri" panose="020F0502020204030204" pitchFamily="34" charset="0"/>
              </a:rPr>
              <a:t>Ezek</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 18:25-28</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50" dirty="0"/>
              <a:t>The word of the Lord was addressed to me as follows:  ‘You object, “What the Lord does is unjust.”  Listen, you House of Israel:  is what I do unjust?  Is it not what you do that is unjust?     When the upright man renounces his integrity to commit sin and dies because of this, he dies because of the evil that he himself has committed.  When the sinner renounces sin             to become law-abiding and honest, he deserves to live.  He has chosen to renounce all his previous sins;  he shall certainly live;                              he shall not die.’</a:t>
            </a:r>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Responsorial Psalm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Ps 24:4-9. R.v.6 </a:t>
            </a:r>
          </a:p>
          <a:p>
            <a:r>
              <a:rPr lang="en-AU" sz="1100" b="1" i="1" dirty="0">
                <a:latin typeface="Calibri" panose="020F0502020204030204" pitchFamily="34" charset="0"/>
                <a:ea typeface="Calibri" panose="020F0502020204030204" pitchFamily="34" charset="0"/>
                <a:cs typeface="Calibri" panose="020F0502020204030204" pitchFamily="34" charset="0"/>
              </a:rPr>
              <a:t>R. Remember your mercies, O Lord.   </a:t>
            </a:r>
            <a:endParaRPr lang="en-AU" sz="1100" dirty="0">
              <a:latin typeface="Calibri" panose="020F0502020204030204" pitchFamily="34" charset="0"/>
              <a:ea typeface="Calibri" panose="020F0502020204030204" pitchFamily="34" charset="0"/>
              <a:cs typeface="Calibri" panose="020F0502020204030204" pitchFamily="34" charset="0"/>
            </a:endParaRPr>
          </a:p>
          <a:p>
            <a:r>
              <a:rPr lang="en-AU" sz="1000" dirty="0"/>
              <a:t>1. Lord, make me know your ways.</a:t>
            </a:r>
          </a:p>
          <a:p>
            <a:r>
              <a:rPr lang="en-AU" sz="1000" dirty="0"/>
              <a:t>    Lord, teach me your paths.</a:t>
            </a:r>
          </a:p>
          <a:p>
            <a:r>
              <a:rPr lang="en-AU" sz="1000" dirty="0"/>
              <a:t>    Make me walk in your truth, and teach me:</a:t>
            </a:r>
          </a:p>
          <a:p>
            <a:r>
              <a:rPr lang="en-AU" sz="1000" dirty="0"/>
              <a:t>    for you are God my saviour. </a:t>
            </a:r>
            <a:r>
              <a:rPr lang="en-AU" sz="1000" b="1" i="1" dirty="0">
                <a:latin typeface="Calibri" panose="020F0502020204030204" pitchFamily="34" charset="0"/>
                <a:ea typeface="Calibri" panose="020F0502020204030204" pitchFamily="34" charset="0"/>
                <a:cs typeface="Calibri" panose="020F0502020204030204" pitchFamily="34" charset="0"/>
              </a:rPr>
              <a:t> 	              R.</a:t>
            </a:r>
            <a:endParaRPr lang="en-AU" sz="1000" dirty="0"/>
          </a:p>
          <a:p>
            <a:r>
              <a:rPr lang="en-AU" sz="1000" dirty="0"/>
              <a:t>2. Remember your mercy, Lord,</a:t>
            </a:r>
          </a:p>
          <a:p>
            <a:r>
              <a:rPr lang="en-AU" sz="1000" dirty="0"/>
              <a:t>    and the love you have shown from of old.</a:t>
            </a:r>
          </a:p>
          <a:p>
            <a:r>
              <a:rPr lang="en-AU" sz="1000" dirty="0"/>
              <a:t>    Do not remember the sins of my youth.</a:t>
            </a:r>
          </a:p>
          <a:p>
            <a:r>
              <a:rPr lang="en-AU" sz="1000" dirty="0"/>
              <a:t>    In your love remember me,</a:t>
            </a:r>
          </a:p>
          <a:p>
            <a:r>
              <a:rPr lang="en-AU" sz="1000" dirty="0"/>
              <a:t>    because of your goodness, O Lord. </a:t>
            </a:r>
            <a:r>
              <a:rPr lang="en-AU" sz="1000" b="1" i="1" dirty="0">
                <a:latin typeface="Calibri" panose="020F0502020204030204" pitchFamily="34" charset="0"/>
                <a:ea typeface="Calibri" panose="020F0502020204030204" pitchFamily="34" charset="0"/>
                <a:cs typeface="Calibri" panose="020F0502020204030204" pitchFamily="34" charset="0"/>
              </a:rPr>
              <a:t>           R.</a:t>
            </a:r>
            <a:endParaRPr lang="en-AU" sz="1000" dirty="0"/>
          </a:p>
          <a:p>
            <a:r>
              <a:rPr lang="en-AU" sz="1000" dirty="0"/>
              <a:t>3. The Lord is good and upright.</a:t>
            </a:r>
          </a:p>
          <a:p>
            <a:r>
              <a:rPr lang="en-AU" sz="1000" dirty="0"/>
              <a:t>    He shows the path to those who stray,</a:t>
            </a:r>
          </a:p>
          <a:p>
            <a:r>
              <a:rPr lang="en-AU" sz="1000" dirty="0"/>
              <a:t>    he guides the humble in the right path;</a:t>
            </a:r>
          </a:p>
          <a:p>
            <a:r>
              <a:rPr lang="en-AU" sz="1000" dirty="0"/>
              <a:t>    he teaches his way to the poor.                 </a:t>
            </a:r>
            <a:r>
              <a:rPr lang="en-AU" sz="1000" b="1" i="1" dirty="0">
                <a:latin typeface="Calibri" panose="020F0502020204030204" pitchFamily="34" charset="0"/>
                <a:ea typeface="Calibri" panose="020F0502020204030204" pitchFamily="34" charset="0"/>
                <a:cs typeface="Calibri" panose="020F0502020204030204" pitchFamily="34" charset="0"/>
              </a:rPr>
              <a:t>R.</a:t>
            </a:r>
          </a:p>
          <a:p>
            <a:r>
              <a:rPr lang="en-AU" sz="12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Second Reading                          </a:t>
            </a:r>
            <a:r>
              <a:rPr lang="en-AU" sz="9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Phil 2:1-11</a:t>
            </a:r>
            <a:endParaRPr lang="en-AU" sz="9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50" dirty="0"/>
              <a:t>If our life in Christ means anything to you,                         if love can persuade at all, or the Spirit that                  we have in common, or any tenderness and sympathy, then be united in your convictions and united in your love, with a common purpose and a common mind.  That is the one thing which would make me completely happy.  There must be no competition among you,              no conceit;  but everybody is to be self-effacing.  Always consider the other person to be better than yourself, so that nobody thinks of his own interests first but everybody thinks of other people’s interests instead.</a:t>
            </a:r>
            <a:endParaRPr lang="en-AU" sz="950" b="1" i="1" dirty="0">
              <a:latin typeface="Calibri" panose="020F0502020204030204" pitchFamily="34" charset="0"/>
              <a:ea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E74C3B59-FDEF-DEE2-FB67-1C85AD4FACA7}"/>
              </a:ext>
            </a:extLst>
          </p:cNvPr>
          <p:cNvSpPr txBox="1"/>
          <p:nvPr/>
        </p:nvSpPr>
        <p:spPr>
          <a:xfrm>
            <a:off x="2696944" y="2200555"/>
            <a:ext cx="2609514" cy="6509474"/>
          </a:xfrm>
          <a:prstGeom prst="rect">
            <a:avLst/>
          </a:prstGeom>
          <a:noFill/>
        </p:spPr>
        <p:txBody>
          <a:bodyPr wrap="square" rtlCol="0">
            <a:spAutoFit/>
          </a:bodyPr>
          <a:lstStyle/>
          <a:p>
            <a:r>
              <a:rPr lang="en-AU" sz="950" dirty="0"/>
              <a:t>In your minds you must be the same as Christ Jesus:  His state was divine, yet he did not cling   to his equality with God but emptied himself to assume the condition of a slave, and became as men are;  and being as all men are, he was humbler yet, even to accepting death, death on  a cross.  But God raised him high and gave him the name which is above all other names so                      that all beings in the heavens, on earth and                  in the underworld, should bend the knee at               the name of Jesus and that every tongue                should acclaim Jesus Christ as Lord, to the glory of God the Father.</a:t>
            </a:r>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Acclamation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Jn 10:27</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Alleluia, alleluia!</a:t>
            </a:r>
            <a:endParaRPr lang="en-AU" sz="1100" i="1" dirty="0"/>
          </a:p>
          <a:p>
            <a:r>
              <a:rPr lang="en-AU" sz="1100" b="1" i="1" dirty="0"/>
              <a:t>My sheep listen to my voice, </a:t>
            </a:r>
          </a:p>
          <a:p>
            <a:r>
              <a:rPr lang="en-AU" sz="1100" b="1" i="1" dirty="0"/>
              <a:t>says the Lord;  I know them, </a:t>
            </a:r>
          </a:p>
          <a:p>
            <a:r>
              <a:rPr lang="en-AU" sz="1100" b="1" i="1" dirty="0"/>
              <a:t>and they follow me.  Alleluia!</a:t>
            </a:r>
            <a:endParaRPr lang="en-AU" sz="1100" i="1" dirty="0"/>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Gospel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Mt 21:28-32</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950" dirty="0"/>
              <a:t>Jesus said to the chief priests and the elders of the people, ‘What is your opinion?  A man had two sons.  He went and said to the first, “My boy, you go and work in the vineyard today.”                       He answered, “I will not go,” but afterwards thought better of it and went.  The man then went and said the same thing to the second           who answered, “Certainly, sir,” but did not go.  Which of the two did the father’s will?’</a:t>
            </a:r>
          </a:p>
          <a:p>
            <a:r>
              <a:rPr lang="en-AU" sz="950" dirty="0"/>
              <a:t>‘The first’ they said.  Jesus said to them, ‘I tell you solemnly, tax collectors and prostitutes are making their way into the kingdom of God before you.  For John came to you, a pattern of true righteousness, but you did not believe him, </a:t>
            </a:r>
          </a:p>
          <a:p>
            <a:r>
              <a:rPr lang="en-AU" sz="950" dirty="0"/>
              <a:t>and yet the tax collectors and prostitutes did.  Even after seeing that, you refused to think better of it and believe in him.’</a:t>
            </a:r>
          </a:p>
          <a:p>
            <a:r>
              <a:rPr lang="en-AU" sz="11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Communion Antiphon                     </a:t>
            </a:r>
            <a:r>
              <a:rPr lang="en-AU" sz="800" cap="small" dirty="0">
                <a:solidFill>
                  <a:srgbClr val="C00000"/>
                </a:solidFill>
                <a:latin typeface="Calibri" panose="020F0502020204030204" pitchFamily="34" charset="0"/>
                <a:ea typeface="Calibri" panose="020F0502020204030204" pitchFamily="34" charset="0"/>
                <a:cs typeface="Calibri" panose="020F0502020204030204" pitchFamily="34" charset="0"/>
              </a:rPr>
              <a:t>Ps 118:49-50</a:t>
            </a:r>
            <a:r>
              <a:rPr lang="en-AU" sz="8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 </a:t>
            </a:r>
            <a:endParaRPr lang="en-AU" sz="8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AU" sz="1100" b="1" i="1" dirty="0"/>
              <a:t>Remember your word to your servant, </a:t>
            </a:r>
          </a:p>
          <a:p>
            <a:r>
              <a:rPr lang="en-AU" sz="1100" b="1" i="1" dirty="0"/>
              <a:t>O Lord, </a:t>
            </a:r>
            <a:endParaRPr lang="en-AU" sz="1100" i="1" dirty="0"/>
          </a:p>
          <a:p>
            <a:r>
              <a:rPr lang="en-AU" sz="1100" b="1" i="1" dirty="0"/>
              <a:t>by which you have given me hope.</a:t>
            </a:r>
            <a:endParaRPr lang="en-AU" sz="1100" i="1" dirty="0"/>
          </a:p>
          <a:p>
            <a:r>
              <a:rPr lang="en-AU" sz="1100" b="1" i="1" dirty="0"/>
              <a:t>This is my comfort </a:t>
            </a:r>
          </a:p>
          <a:p>
            <a:r>
              <a:rPr lang="en-AU" sz="1100" b="1" i="1" dirty="0"/>
              <a:t>when I am brought low.</a:t>
            </a:r>
            <a:endParaRPr lang="en-AU" sz="1100" i="1" dirty="0"/>
          </a:p>
        </p:txBody>
      </p:sp>
      <p:pic>
        <p:nvPicPr>
          <p:cNvPr id="3" name="Picture 2">
            <a:extLst>
              <a:ext uri="{FF2B5EF4-FFF2-40B4-BE49-F238E27FC236}">
                <a16:creationId xmlns:a16="http://schemas.microsoft.com/office/drawing/2014/main" id="{1FECDAD9-E7E1-FE48-41A1-F90A9EA99A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8937" y="8717900"/>
            <a:ext cx="1889346" cy="1511477"/>
          </a:xfrm>
          <a:prstGeom prst="rect">
            <a:avLst/>
          </a:prstGeom>
        </p:spPr>
      </p:pic>
    </p:spTree>
    <p:extLst>
      <p:ext uri="{BB962C8B-B14F-4D97-AF65-F5344CB8AC3E}">
        <p14:creationId xmlns:p14="http://schemas.microsoft.com/office/powerpoint/2010/main" val="113137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7399DC-5D1C-EE78-0CE0-B4870B3DC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007" y="166776"/>
            <a:ext cx="3514286" cy="476190"/>
          </a:xfrm>
          <a:prstGeom prst="rect">
            <a:avLst/>
          </a:prstGeom>
        </p:spPr>
      </p:pic>
      <p:sp>
        <p:nvSpPr>
          <p:cNvPr id="8" name="TextBox 7">
            <a:extLst>
              <a:ext uri="{FF2B5EF4-FFF2-40B4-BE49-F238E27FC236}">
                <a16:creationId xmlns:a16="http://schemas.microsoft.com/office/drawing/2014/main" id="{A1403AA5-4177-07D5-A9E5-97A1017C6FDA}"/>
              </a:ext>
            </a:extLst>
          </p:cNvPr>
          <p:cNvSpPr txBox="1"/>
          <p:nvPr/>
        </p:nvSpPr>
        <p:spPr>
          <a:xfrm>
            <a:off x="1573212" y="166776"/>
            <a:ext cx="1743075" cy="338554"/>
          </a:xfrm>
          <a:prstGeom prst="rect">
            <a:avLst/>
          </a:prstGeom>
          <a:noFill/>
        </p:spPr>
        <p:txBody>
          <a:bodyPr wrap="square" rtlCol="0">
            <a:spAutoFit/>
          </a:bodyPr>
          <a:lstStyle/>
          <a:p>
            <a:r>
              <a:rPr lang="en-AU" sz="1600" b="1" dirty="0">
                <a:solidFill>
                  <a:srgbClr val="C00000"/>
                </a:solidFill>
                <a:latin typeface="Calibri" panose="020F0502020204030204" pitchFamily="34" charset="0"/>
                <a:ea typeface="Calibri" panose="020F0502020204030204" pitchFamily="34" charset="0"/>
                <a:cs typeface="Calibri" panose="020F0502020204030204" pitchFamily="34" charset="0"/>
              </a:rPr>
              <a:t>Parish Diary Dates</a:t>
            </a:r>
          </a:p>
        </p:txBody>
      </p:sp>
      <p:sp>
        <p:nvSpPr>
          <p:cNvPr id="13" name="TextBox 12">
            <a:extLst>
              <a:ext uri="{FF2B5EF4-FFF2-40B4-BE49-F238E27FC236}">
                <a16:creationId xmlns:a16="http://schemas.microsoft.com/office/drawing/2014/main" id="{48D12596-26C1-30AD-9D14-66848060A4E0}"/>
              </a:ext>
            </a:extLst>
          </p:cNvPr>
          <p:cNvSpPr txBox="1"/>
          <p:nvPr/>
        </p:nvSpPr>
        <p:spPr>
          <a:xfrm>
            <a:off x="4962525" y="214342"/>
            <a:ext cx="2333625" cy="3123932"/>
          </a:xfrm>
          <a:prstGeom prst="rect">
            <a:avLst/>
          </a:prstGeom>
          <a:noFill/>
          <a:ln w="19050">
            <a:solidFill>
              <a:srgbClr val="C00000"/>
            </a:solidFill>
          </a:ln>
        </p:spPr>
        <p:txBody>
          <a:bodyPr wrap="square" rtlCol="0">
            <a:spAutoFit/>
          </a:bodyPr>
          <a:lstStyle/>
          <a:p>
            <a:r>
              <a:rPr lang="en-US" sz="1200" b="1" cap="small">
                <a:solidFill>
                  <a:srgbClr val="C00000"/>
                </a:solidFill>
                <a:latin typeface="Calibri" panose="020F0502020204030204" pitchFamily="34" charset="0"/>
                <a:ea typeface="Calibri" panose="020F0502020204030204" pitchFamily="34" charset="0"/>
                <a:cs typeface="Calibri" panose="020F0502020204030204" pitchFamily="34" charset="0"/>
              </a:rPr>
              <a:t>Week 1 Rosters</a:t>
            </a:r>
            <a:r>
              <a:rPr lang="en-US" sz="1200" b="1" cap="small" dirty="0">
                <a:solidFill>
                  <a:srgbClr val="C00000"/>
                </a:solidFill>
                <a:latin typeface="Calibri" panose="020F0502020204030204" pitchFamily="34" charset="0"/>
                <a:ea typeface="Calibri" panose="020F0502020204030204" pitchFamily="34" charset="0"/>
                <a:cs typeface="Calibri" panose="020F0502020204030204" pitchFamily="34" charset="0"/>
              </a:rPr>
              <a:t>—Weekend Mass</a:t>
            </a:r>
            <a:endParaRPr lang="en-AU" sz="12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r>
              <a:rPr lang="en-US" sz="900" i="1" dirty="0">
                <a:latin typeface="Calibri" panose="020F0502020204030204" pitchFamily="34" charset="0"/>
                <a:ea typeface="Calibri" panose="020F0502020204030204" pitchFamily="34" charset="0"/>
                <a:cs typeface="Calibri" panose="020F0502020204030204" pitchFamily="34" charset="0"/>
              </a:rPr>
              <a:t>Please notify Fr Walter you are in attendance</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400" b="1" cap="small"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US" sz="900" b="1" dirty="0" err="1">
                <a:latin typeface="Calibri" panose="020F0502020204030204" pitchFamily="34" charset="0"/>
                <a:ea typeface="Calibri" panose="020F0502020204030204" pitchFamily="34" charset="0"/>
                <a:cs typeface="Calibri" panose="020F0502020204030204" pitchFamily="34" charset="0"/>
              </a:rPr>
              <a:t>EMoE</a:t>
            </a:r>
            <a:r>
              <a:rPr lang="en-US" sz="900" b="1" dirty="0">
                <a:latin typeface="Calibri" panose="020F0502020204030204" pitchFamily="34" charset="0"/>
                <a:ea typeface="Calibri" panose="020F0502020204030204" pitchFamily="34" charset="0"/>
                <a:cs typeface="Calibri" panose="020F0502020204030204" pitchFamily="34" charset="0"/>
              </a:rPr>
              <a:t> 	-  3 / 4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R. San Juan Tuason</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P. Vo</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F. Khouri</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Readers   -  3 / 4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A. Enriquez / C. K. Liew</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E. Harries / A. Priya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C. </a:t>
            </a:r>
            <a:r>
              <a:rPr lang="en-US" sz="900" dirty="0" err="1">
                <a:latin typeface="Calibri" panose="020F0502020204030204" pitchFamily="34" charset="0"/>
                <a:ea typeface="Calibri" panose="020F0502020204030204" pitchFamily="34" charset="0"/>
                <a:cs typeface="Calibri" panose="020F0502020204030204" pitchFamily="34" charset="0"/>
              </a:rPr>
              <a:t>Esterado</a:t>
            </a:r>
            <a:r>
              <a:rPr lang="en-US" sz="900" dirty="0">
                <a:latin typeface="Calibri" panose="020F0502020204030204" pitchFamily="34" charset="0"/>
                <a:ea typeface="Calibri" panose="020F0502020204030204" pitchFamily="34" charset="0"/>
                <a:cs typeface="Calibri" panose="020F0502020204030204" pitchFamily="34" charset="0"/>
              </a:rPr>
              <a:t> / C. Khouri</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Junior Altar Servers -  3 / 4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W. Fraser / M. Liew</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L. Harries</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J. </a:t>
            </a:r>
            <a:r>
              <a:rPr lang="en-US" sz="900" dirty="0" err="1">
                <a:latin typeface="Calibri" panose="020F0502020204030204" pitchFamily="34" charset="0"/>
                <a:ea typeface="Calibri" panose="020F0502020204030204" pitchFamily="34" charset="0"/>
                <a:cs typeface="Calibri" panose="020F0502020204030204" pitchFamily="34" charset="0"/>
              </a:rPr>
              <a:t>Bedadala</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200" b="1" dirty="0">
                <a:latin typeface="Calibri" panose="020F0502020204030204" pitchFamily="34" charset="0"/>
                <a:ea typeface="Calibri" panose="020F0502020204030204" pitchFamily="34" charset="0"/>
                <a:cs typeface="Calibri" panose="020F0502020204030204" pitchFamily="34" charset="0"/>
              </a:rPr>
              <a:t> </a:t>
            </a:r>
            <a:endParaRPr lang="en-AU" sz="200" dirty="0">
              <a:latin typeface="Calibri" panose="020F0502020204030204" pitchFamily="34" charset="0"/>
              <a:ea typeface="Calibri" panose="020F0502020204030204" pitchFamily="34" charset="0"/>
              <a:cs typeface="Calibri" panose="020F0502020204030204" pitchFamily="34" charset="0"/>
            </a:endParaRPr>
          </a:p>
          <a:p>
            <a:r>
              <a:rPr lang="en-US" sz="900" b="1" dirty="0">
                <a:latin typeface="Calibri" panose="020F0502020204030204" pitchFamily="34" charset="0"/>
                <a:ea typeface="Calibri" panose="020F0502020204030204" pitchFamily="34" charset="0"/>
                <a:cs typeface="Calibri" panose="020F0502020204030204" pitchFamily="34" charset="0"/>
              </a:rPr>
              <a:t>Senior Altar Servers -  3 / 4 October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6:00pm:   T. Fraser</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8.00am:	A. Dave</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900" dirty="0">
                <a:latin typeface="Calibri" panose="020F0502020204030204" pitchFamily="34" charset="0"/>
                <a:ea typeface="Calibri" panose="020F0502020204030204" pitchFamily="34" charset="0"/>
                <a:cs typeface="Calibri" panose="020F0502020204030204" pitchFamily="34" charset="0"/>
              </a:rPr>
              <a:t>9.30am:	N. Emmanuel</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US" sz="400" dirty="0">
                <a:latin typeface="Calibri" panose="020F0502020204030204" pitchFamily="34" charset="0"/>
                <a:ea typeface="Calibri" panose="020F0502020204030204" pitchFamily="34" charset="0"/>
                <a:cs typeface="Calibri" panose="020F0502020204030204" pitchFamily="34" charset="0"/>
              </a:rPr>
              <a:t> </a:t>
            </a: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US" sz="900" i="1" dirty="0">
                <a:latin typeface="Calibri" panose="020F0502020204030204" pitchFamily="34" charset="0"/>
                <a:ea typeface="Calibri" panose="020F0502020204030204" pitchFamily="34" charset="0"/>
                <a:cs typeface="Calibri" panose="020F0502020204030204" pitchFamily="34" charset="0"/>
              </a:rPr>
              <a:t>If you are unable to attend your rostered date, please arrange a swap with another minister.</a:t>
            </a:r>
            <a:endParaRPr lang="en-AU" sz="900" dirty="0"/>
          </a:p>
        </p:txBody>
      </p:sp>
      <p:sp>
        <p:nvSpPr>
          <p:cNvPr id="3" name="TextBox 2">
            <a:extLst>
              <a:ext uri="{FF2B5EF4-FFF2-40B4-BE49-F238E27FC236}">
                <a16:creationId xmlns:a16="http://schemas.microsoft.com/office/drawing/2014/main" id="{45936663-D69E-7043-3FF0-616CEC1ACEF8}"/>
              </a:ext>
            </a:extLst>
          </p:cNvPr>
          <p:cNvSpPr txBox="1"/>
          <p:nvPr/>
        </p:nvSpPr>
        <p:spPr>
          <a:xfrm>
            <a:off x="255952" y="642966"/>
            <a:ext cx="4706569" cy="1398716"/>
          </a:xfrm>
          <a:prstGeom prst="rect">
            <a:avLst/>
          </a:prstGeom>
          <a:noFill/>
        </p:spPr>
        <p:txBody>
          <a:bodyPr wrap="square" rtlCol="0">
            <a:spAutoFit/>
          </a:bodyPr>
          <a:lstStyle/>
          <a:p>
            <a:endParaRPr lang="en-AU" sz="200" b="1" i="1" dirty="0">
              <a:latin typeface="Calibri" panose="020F0502020204030204" pitchFamily="34" charset="0"/>
              <a:ea typeface="Calibri" panose="020F0502020204030204" pitchFamily="34" charset="0"/>
              <a:cs typeface="Calibri" panose="020F0502020204030204" pitchFamily="34" charset="0"/>
            </a:endParaRPr>
          </a:p>
          <a:p>
            <a:r>
              <a:rPr lang="en-AU" sz="950" b="1" i="1" dirty="0">
                <a:latin typeface="Calibri" panose="020F0502020204030204" pitchFamily="34" charset="0"/>
                <a:ea typeface="Calibri" panose="020F0502020204030204" pitchFamily="34" charset="0"/>
                <a:cs typeface="Calibri" panose="020F0502020204030204" pitchFamily="34" charset="0"/>
              </a:rPr>
              <a:t>27 / 28 September	26th Sunday in Ordinary Time</a:t>
            </a:r>
            <a:endParaRPr lang="en-AU" sz="950" dirty="0">
              <a:latin typeface="Calibri" panose="020F0502020204030204" pitchFamily="34" charset="0"/>
              <a:ea typeface="Calibri" panose="020F0502020204030204" pitchFamily="34" charset="0"/>
              <a:cs typeface="Calibri" panose="020F0502020204030204" pitchFamily="34" charset="0"/>
            </a:endParaRPr>
          </a:p>
          <a:p>
            <a:pPr marL="0" lvl="1">
              <a:lnSpc>
                <a:spcPct val="114000"/>
              </a:lnSpc>
            </a:pPr>
            <a:r>
              <a:rPr lang="en-AU" sz="900" i="1" dirty="0">
                <a:latin typeface="Calibri" panose="020F0502020204030204" pitchFamily="34" charset="0"/>
                <a:ea typeface="Calibri" panose="020F0502020204030204" pitchFamily="34" charset="0"/>
                <a:cs typeface="Calibri" panose="020F0502020204030204" pitchFamily="34" charset="0"/>
              </a:rPr>
              <a:t>27 September		Tamil Community Mass				5.30pm</a:t>
            </a:r>
            <a:endParaRPr lang="en-AU" sz="900" dirty="0">
              <a:latin typeface="Calibri" panose="020F0502020204030204" pitchFamily="34" charset="0"/>
              <a:ea typeface="Calibri" panose="020F0502020204030204" pitchFamily="34" charset="0"/>
              <a:cs typeface="Calibri" panose="020F0502020204030204" pitchFamily="34" charset="0"/>
            </a:endParaRPr>
          </a:p>
          <a:p>
            <a:pPr marL="0" lvl="1">
              <a:lnSpc>
                <a:spcPct val="114000"/>
              </a:lnSpc>
            </a:pPr>
            <a:r>
              <a:rPr lang="en-AU" sz="900" i="1" dirty="0">
                <a:latin typeface="Calibri" panose="020F0502020204030204" pitchFamily="34" charset="0"/>
                <a:ea typeface="Calibri" panose="020F0502020204030204" pitchFamily="34" charset="0"/>
                <a:cs typeface="Calibri" panose="020F0502020204030204" pitchFamily="34" charset="0"/>
              </a:rPr>
              <a:t>29 September		</a:t>
            </a:r>
            <a:r>
              <a:rPr lang="en-AU" sz="900" i="1" dirty="0" err="1">
                <a:latin typeface="Calibri" panose="020F0502020204030204" pitchFamily="34" charset="0"/>
                <a:ea typeface="Calibri" panose="020F0502020204030204" pitchFamily="34" charset="0"/>
                <a:cs typeface="Calibri" panose="020F0502020204030204" pitchFamily="34" charset="0"/>
              </a:rPr>
              <a:t>Sts</a:t>
            </a:r>
            <a:r>
              <a:rPr lang="en-AU" sz="900" i="1" dirty="0">
                <a:latin typeface="Calibri" panose="020F0502020204030204" pitchFamily="34" charset="0"/>
                <a:ea typeface="Calibri" panose="020F0502020204030204" pitchFamily="34" charset="0"/>
                <a:cs typeface="Calibri" panose="020F0502020204030204" pitchFamily="34" charset="0"/>
              </a:rPr>
              <a:t> Michael, Gabriel &amp; Raphael, archangels		Feast</a:t>
            </a:r>
          </a:p>
          <a:p>
            <a:pPr marL="0" lvl="1"/>
            <a:r>
              <a:rPr lang="en-AU" sz="900" i="1" dirty="0">
                <a:latin typeface="Calibri" panose="020F0502020204030204" pitchFamily="34" charset="0"/>
                <a:ea typeface="Calibri" panose="020F0502020204030204" pitchFamily="34" charset="0"/>
                <a:cs typeface="Calibri" panose="020F0502020204030204" pitchFamily="34" charset="0"/>
              </a:rPr>
              <a:t>30 September          		St Jerome	      				             Memorial         </a:t>
            </a:r>
          </a:p>
          <a:p>
            <a:pPr marL="0" lvl="1"/>
            <a:r>
              <a:rPr lang="en-AU" sz="900" i="1" dirty="0">
                <a:latin typeface="Calibri" panose="020F0502020204030204" pitchFamily="34" charset="0"/>
                <a:ea typeface="Calibri" panose="020F0502020204030204" pitchFamily="34" charset="0"/>
                <a:cs typeface="Calibri" panose="020F0502020204030204" pitchFamily="34" charset="0"/>
              </a:rPr>
              <a:t>1 October          		St Therese of the Child Jesus 			             Memorial</a:t>
            </a:r>
          </a:p>
          <a:p>
            <a:pPr marL="0" lvl="1"/>
            <a:r>
              <a:rPr lang="en-AU" sz="900" i="1" dirty="0">
                <a:latin typeface="Calibri" panose="020F0502020204030204" pitchFamily="34" charset="0"/>
                <a:ea typeface="Calibri" panose="020F0502020204030204" pitchFamily="34" charset="0"/>
                <a:cs typeface="Calibri" panose="020F0502020204030204" pitchFamily="34" charset="0"/>
              </a:rPr>
              <a:t>2 October			The Holy Guardian Angels			             Memorial  </a:t>
            </a:r>
          </a:p>
          <a:p>
            <a:pPr>
              <a:lnSpc>
                <a:spcPct val="125000"/>
              </a:lnSpc>
            </a:pPr>
            <a:r>
              <a:rPr lang="en-AU" sz="950" b="1" i="1" dirty="0">
                <a:latin typeface="Calibri" panose="020F0502020204030204" pitchFamily="34" charset="0"/>
                <a:ea typeface="Calibri" panose="020F0502020204030204" pitchFamily="34" charset="0"/>
                <a:cs typeface="Calibri" panose="020F0502020204030204" pitchFamily="34" charset="0"/>
              </a:rPr>
              <a:t>3 / 4 October		27th Sunday in Ordinary Time</a:t>
            </a:r>
          </a:p>
          <a:p>
            <a:pPr>
              <a:lnSpc>
                <a:spcPct val="125000"/>
              </a:lnSpc>
            </a:pPr>
            <a:endParaRPr lang="en-AU" sz="400" dirty="0">
              <a:latin typeface="Calibri" panose="020F0502020204030204" pitchFamily="34" charset="0"/>
              <a:ea typeface="Calibri" panose="020F0502020204030204" pitchFamily="34" charset="0"/>
              <a:cs typeface="Calibri" panose="020F0502020204030204" pitchFamily="34" charset="0"/>
            </a:endParaRPr>
          </a:p>
          <a:p>
            <a:r>
              <a:rPr lang="en-AU" sz="900" dirty="0">
                <a:latin typeface="Calibri" panose="020F0502020204030204" pitchFamily="34" charset="0"/>
                <a:ea typeface="Calibri" panose="020F0502020204030204" pitchFamily="34" charset="0"/>
                <a:cs typeface="Calibri" panose="020F0502020204030204" pitchFamily="34" charset="0"/>
              </a:rPr>
              <a:t>5/6 Sept—10/11 Oct	Penance Enrolment forms available at weekend Masses</a:t>
            </a:r>
          </a:p>
        </p:txBody>
      </p:sp>
      <p:sp>
        <p:nvSpPr>
          <p:cNvPr id="4" name="TextBox 3">
            <a:extLst>
              <a:ext uri="{FF2B5EF4-FFF2-40B4-BE49-F238E27FC236}">
                <a16:creationId xmlns:a16="http://schemas.microsoft.com/office/drawing/2014/main" id="{251A7A33-6A32-13C6-5361-F1F2A107A218}"/>
              </a:ext>
            </a:extLst>
          </p:cNvPr>
          <p:cNvSpPr txBox="1"/>
          <p:nvPr/>
        </p:nvSpPr>
        <p:spPr>
          <a:xfrm>
            <a:off x="290831" y="2321169"/>
            <a:ext cx="4671694" cy="1177245"/>
          </a:xfrm>
          <a:prstGeom prst="rect">
            <a:avLst/>
          </a:prstGeom>
          <a:noFill/>
          <a:ln>
            <a:solidFill>
              <a:srgbClr val="C00000"/>
            </a:solidFill>
          </a:ln>
        </p:spPr>
        <p:txBody>
          <a:bodyPr wrap="square" rtlCol="0">
            <a:spAutoFit/>
          </a:bodyPr>
          <a:lstStyle/>
          <a:p>
            <a:r>
              <a:rPr lang="en-AU" sz="950" dirty="0">
                <a:latin typeface="Calibri" panose="020F0502020204030204" pitchFamily="34" charset="0"/>
                <a:ea typeface="Calibri" panose="020F0502020204030204" pitchFamily="34" charset="0"/>
                <a:cs typeface="Calibri" panose="020F0502020204030204" pitchFamily="34" charset="0"/>
              </a:rPr>
              <a:t>Full dates and eligibility requirements for the </a:t>
            </a:r>
            <a:r>
              <a:rPr lang="en-AU" sz="950" b="1" dirty="0">
                <a:latin typeface="Calibri" panose="020F0502020204030204" pitchFamily="34" charset="0"/>
                <a:ea typeface="Calibri" panose="020F0502020204030204" pitchFamily="34" charset="0"/>
                <a:cs typeface="Calibri" panose="020F0502020204030204" pitchFamily="34" charset="0"/>
              </a:rPr>
              <a:t>Parish’s 2026 Sacramental Program </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950" dirty="0">
                <a:latin typeface="Calibri" panose="020F0502020204030204" pitchFamily="34" charset="0"/>
                <a:ea typeface="Calibri" panose="020F0502020204030204" pitchFamily="34" charset="0"/>
                <a:cs typeface="Calibri" panose="020F0502020204030204" pitchFamily="34" charset="0"/>
              </a:rPr>
              <a:t>are listed on our website – </a:t>
            </a:r>
            <a:r>
              <a:rPr lang="en-AU" sz="950" dirty="0" err="1">
                <a:latin typeface="Calibri" panose="020F0502020204030204" pitchFamily="34" charset="0"/>
                <a:ea typeface="Calibri" panose="020F0502020204030204" pitchFamily="34" charset="0"/>
                <a:cs typeface="Calibri" panose="020F0502020204030204" pitchFamily="34" charset="0"/>
              </a:rPr>
              <a:t>www,sacredheartwestmead.com.au</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400" dirty="0">
                <a:latin typeface="Calibri" panose="020F0502020204030204" pitchFamily="34" charset="0"/>
                <a:ea typeface="Calibri" panose="020F0502020204030204" pitchFamily="34" charset="0"/>
                <a:cs typeface="Calibri" panose="020F0502020204030204" pitchFamily="34" charset="0"/>
              </a:rPr>
              <a:t>  </a:t>
            </a:r>
          </a:p>
          <a:p>
            <a:r>
              <a:rPr lang="en-AU" sz="950" dirty="0">
                <a:latin typeface="Calibri" panose="020F0502020204030204" pitchFamily="34" charset="0"/>
                <a:ea typeface="Calibri" panose="020F0502020204030204" pitchFamily="34" charset="0"/>
                <a:cs typeface="Calibri" panose="020F0502020204030204" pitchFamily="34" charset="0"/>
              </a:rPr>
              <a:t>	</a:t>
            </a:r>
            <a:r>
              <a:rPr lang="en-AU" sz="950" b="1" dirty="0">
                <a:latin typeface="Calibri" panose="020F0502020204030204" pitchFamily="34" charset="0"/>
                <a:ea typeface="Calibri" panose="020F0502020204030204" pitchFamily="34" charset="0"/>
                <a:cs typeface="Calibri" panose="020F0502020204030204" pitchFamily="34" charset="0"/>
              </a:rPr>
              <a:t>Penance (Reconciliation) Program </a:t>
            </a:r>
            <a:r>
              <a:rPr lang="en-AU" sz="950" dirty="0">
                <a:latin typeface="Calibri" panose="020F0502020204030204" pitchFamily="34" charset="0"/>
                <a:ea typeface="Calibri" panose="020F0502020204030204" pitchFamily="34" charset="0"/>
                <a:cs typeface="Calibri" panose="020F0502020204030204" pitchFamily="34" charset="0"/>
              </a:rPr>
              <a:t>- </a:t>
            </a:r>
            <a:r>
              <a:rPr lang="en-AU" sz="950" i="1" dirty="0">
                <a:latin typeface="Calibri" panose="020F0502020204030204" pitchFamily="34" charset="0"/>
                <a:ea typeface="Calibri" panose="020F0502020204030204" pitchFamily="34" charset="0"/>
                <a:cs typeface="Calibri" panose="020F0502020204030204" pitchFamily="34" charset="0"/>
              </a:rPr>
              <a:t>Attendance is required at the following</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950" dirty="0">
                <a:latin typeface="Calibri" panose="020F0502020204030204" pitchFamily="34" charset="0"/>
                <a:ea typeface="Calibri" panose="020F0502020204030204" pitchFamily="34" charset="0"/>
                <a:cs typeface="Calibri" panose="020F0502020204030204" pitchFamily="34" charset="0"/>
              </a:rPr>
              <a:t>17/18 October 	   Enrolment Ceremonies at weekend Masses  (6pm Vigil, 8am, 9.30am)</a:t>
            </a:r>
          </a:p>
          <a:p>
            <a:r>
              <a:rPr lang="en-AU" sz="950" dirty="0">
                <a:latin typeface="Calibri" panose="020F0502020204030204" pitchFamily="34" charset="0"/>
                <a:ea typeface="Calibri" panose="020F0502020204030204" pitchFamily="34" charset="0"/>
                <a:cs typeface="Calibri" panose="020F0502020204030204" pitchFamily="34" charset="0"/>
              </a:rPr>
              <a:t>20 October	   Parent Meeting  				7pm </a:t>
            </a:r>
          </a:p>
          <a:p>
            <a:r>
              <a:rPr lang="en-AU" sz="950" dirty="0">
                <a:latin typeface="Calibri" panose="020F0502020204030204" pitchFamily="34" charset="0"/>
                <a:ea typeface="Calibri" panose="020F0502020204030204" pitchFamily="34" charset="0"/>
                <a:cs typeface="Calibri" panose="020F0502020204030204" pitchFamily="34" charset="0"/>
              </a:rPr>
              <a:t>28 October   	   Groups start for 4 weeks</a:t>
            </a:r>
          </a:p>
          <a:p>
            <a:r>
              <a:rPr lang="en-AU" sz="950" dirty="0">
                <a:latin typeface="Calibri" panose="020F0502020204030204" pitchFamily="34" charset="0"/>
                <a:ea typeface="Calibri" panose="020F0502020204030204" pitchFamily="34" charset="0"/>
                <a:cs typeface="Calibri" panose="020F0502020204030204" pitchFamily="34" charset="0"/>
              </a:rPr>
              <a:t>24 November	   Reconciliation Liturgy			6.30pm &amp; 7.30pm</a:t>
            </a:r>
          </a:p>
        </p:txBody>
      </p:sp>
      <p:sp>
        <p:nvSpPr>
          <p:cNvPr id="6" name="TextBox 5">
            <a:extLst>
              <a:ext uri="{FF2B5EF4-FFF2-40B4-BE49-F238E27FC236}">
                <a16:creationId xmlns:a16="http://schemas.microsoft.com/office/drawing/2014/main" id="{E4618BC7-9E78-8045-6632-DEC367FF1DB0}"/>
              </a:ext>
            </a:extLst>
          </p:cNvPr>
          <p:cNvSpPr txBox="1"/>
          <p:nvPr/>
        </p:nvSpPr>
        <p:spPr>
          <a:xfrm>
            <a:off x="1687024" y="2039816"/>
            <a:ext cx="1844430" cy="338554"/>
          </a:xfrm>
          <a:prstGeom prst="rect">
            <a:avLst/>
          </a:prstGeom>
          <a:noFill/>
        </p:spPr>
        <p:txBody>
          <a:bodyPr wrap="square" rtlCol="0">
            <a:spAutoFit/>
          </a:bodyPr>
          <a:lstStyle/>
          <a:p>
            <a:r>
              <a:rPr lang="en-AU" sz="1600" b="1" spc="150" dirty="0">
                <a:solidFill>
                  <a:srgbClr val="C00000"/>
                </a:solidFill>
                <a:latin typeface="Calibri" panose="020F0502020204030204" pitchFamily="34" charset="0"/>
                <a:ea typeface="Calibri" panose="020F0502020204030204" pitchFamily="34" charset="0"/>
                <a:cs typeface="Calibri" panose="020F0502020204030204" pitchFamily="34" charset="0"/>
              </a:rPr>
              <a:t>Announcements</a:t>
            </a:r>
          </a:p>
        </p:txBody>
      </p:sp>
      <p:cxnSp>
        <p:nvCxnSpPr>
          <p:cNvPr id="9" name="Straight Connector 8">
            <a:extLst>
              <a:ext uri="{FF2B5EF4-FFF2-40B4-BE49-F238E27FC236}">
                <a16:creationId xmlns:a16="http://schemas.microsoft.com/office/drawing/2014/main" id="{B4A3E667-201B-09D3-C7FB-ECA04A0849D2}"/>
              </a:ext>
            </a:extLst>
          </p:cNvPr>
          <p:cNvCxnSpPr>
            <a:cxnSpLocks/>
          </p:cNvCxnSpPr>
          <p:nvPr/>
        </p:nvCxnSpPr>
        <p:spPr>
          <a:xfrm>
            <a:off x="290830" y="2321169"/>
            <a:ext cx="4671695"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F21CBD4E-0D9B-B8EA-C225-558238B1C1BD}"/>
              </a:ext>
            </a:extLst>
          </p:cNvPr>
          <p:cNvSpPr txBox="1"/>
          <p:nvPr/>
        </p:nvSpPr>
        <p:spPr>
          <a:xfrm>
            <a:off x="4962524" y="4375609"/>
            <a:ext cx="2333624" cy="5209118"/>
          </a:xfrm>
          <a:prstGeom prst="rect">
            <a:avLst/>
          </a:prstGeom>
          <a:noFill/>
          <a:ln w="12700">
            <a:solidFill>
              <a:srgbClr val="C00000"/>
            </a:solidFill>
          </a:ln>
        </p:spPr>
        <p:txBody>
          <a:bodyPr wrap="square" rtlCol="0">
            <a:spAutoFit/>
          </a:bodyPr>
          <a:lstStyle/>
          <a:p>
            <a:r>
              <a:rPr lang="en-AU" sz="950" b="1" dirty="0">
                <a:solidFill>
                  <a:srgbClr val="0062AC"/>
                </a:solidFill>
                <a:latin typeface="Calibri" panose="020F0502020204030204" pitchFamily="34" charset="0"/>
                <a:ea typeface="Calibri" panose="020F0502020204030204" pitchFamily="34" charset="0"/>
                <a:cs typeface="Calibri" panose="020F0502020204030204" pitchFamily="34" charset="0"/>
              </a:rPr>
              <a:t>Todays Message                         </a:t>
            </a:r>
            <a:r>
              <a:rPr lang="en-AU" sz="800" i="1" dirty="0">
                <a:solidFill>
                  <a:srgbClr val="0062AC"/>
                </a:solidFill>
                <a:latin typeface="Calibri" panose="020F0502020204030204" pitchFamily="34" charset="0"/>
                <a:ea typeface="Calibri" panose="020F0502020204030204" pitchFamily="34" charset="0"/>
                <a:cs typeface="Calibri" panose="020F0502020204030204" pitchFamily="34" charset="0"/>
              </a:rPr>
              <a:t>Dianne Bergant</a:t>
            </a:r>
          </a:p>
          <a:p>
            <a:r>
              <a:rPr lang="en-AU" sz="950" dirty="0"/>
              <a:t>In every life there is a struggle between obedience and disobedience, and this struggle takes various twists and turns.                  At times we are willing to conform to regulations set from the outside, and at times we are not.  We are invited to choose in favour of the reign of God, or we are free to ignore the invitation.  Those who are fundamentally righteous sometimes fall from grace, and people considered evil to the core sometimes reform their lives.  What ultimately counts are not the promises made, but the actions taken.            We are called to discipleship, and there may well be urgency in this call, but it is             an invitation that is to be accepted freely.                 As is the case with life itself, options are placed before us all the way along the road.  We are invited to choose in favour of the reign of God, or we are free to ignore the invitation.  However, the invitation always remains open to us, because God’s desire for our acceptance is persistent and enduring.  The real choice set before us today is the imitation of Christ.  The specific characteristic of Christ today is his humility.  Since demanding one’s rights can undermine the loving quality of community, Jesus’ humility is offered for our imitation.  It is very clear that whichever aspect of discipleship we examine, some aspect of community is also present.  To be a disciple of Jesus is to follow him humbly as a member of a believing community.</a:t>
            </a:r>
          </a:p>
        </p:txBody>
      </p:sp>
      <p:sp>
        <p:nvSpPr>
          <p:cNvPr id="15" name="TextBox 14">
            <a:extLst>
              <a:ext uri="{FF2B5EF4-FFF2-40B4-BE49-F238E27FC236}">
                <a16:creationId xmlns:a16="http://schemas.microsoft.com/office/drawing/2014/main" id="{D29A52F4-F7CD-0F35-A8D0-8395182D601F}"/>
              </a:ext>
            </a:extLst>
          </p:cNvPr>
          <p:cNvSpPr txBox="1"/>
          <p:nvPr/>
        </p:nvSpPr>
        <p:spPr>
          <a:xfrm>
            <a:off x="2594857" y="7531190"/>
            <a:ext cx="2357433" cy="1231106"/>
          </a:xfrm>
          <a:prstGeom prst="rect">
            <a:avLst/>
          </a:prstGeom>
          <a:noFill/>
          <a:ln w="12700">
            <a:solidFill>
              <a:srgbClr val="7030A0"/>
            </a:solidFill>
          </a:ln>
        </p:spPr>
        <p:txBody>
          <a:bodyPr wrap="square" rtlCol="0">
            <a:spAutoFit/>
          </a:bodyPr>
          <a:lstStyle/>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Grant Eternal Rest to the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recently deceased and those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1000" b="1" i="1" dirty="0">
                <a:solidFill>
                  <a:srgbClr val="7030A0"/>
                </a:solidFill>
                <a:latin typeface="Calibri" panose="020F0502020204030204" pitchFamily="34" charset="0"/>
                <a:ea typeface="Calibri" panose="020F0502020204030204" pitchFamily="34" charset="0"/>
                <a:cs typeface="Calibri" panose="020F0502020204030204" pitchFamily="34" charset="0"/>
              </a:rPr>
              <a:t>we remember at this time . . .</a:t>
            </a:r>
            <a:endParaRPr lang="en-AU" sz="10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r>
              <a:rPr lang="en-AU" sz="400" b="1" i="1"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Habib </a:t>
            </a:r>
            <a:r>
              <a:rPr lang="en-AU" sz="1000" b="1" dirty="0" err="1">
                <a:solidFill>
                  <a:srgbClr val="7030A0"/>
                </a:solidFill>
                <a:latin typeface="Calibri" panose="020F0502020204030204" pitchFamily="34" charset="0"/>
                <a:ea typeface="Calibri" panose="020F0502020204030204" pitchFamily="34" charset="0"/>
                <a:cs typeface="Calibri" panose="020F0502020204030204" pitchFamily="34" charset="0"/>
              </a:rPr>
              <a:t>Eltakchi</a:t>
            </a:r>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 </a:t>
            </a:r>
          </a:p>
          <a:p>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Bill </a:t>
            </a:r>
            <a:r>
              <a:rPr lang="en-AU" sz="1000" b="1" dirty="0" err="1">
                <a:solidFill>
                  <a:srgbClr val="7030A0"/>
                </a:solidFill>
                <a:latin typeface="Calibri" panose="020F0502020204030204" pitchFamily="34" charset="0"/>
                <a:ea typeface="Calibri" panose="020F0502020204030204" pitchFamily="34" charset="0"/>
                <a:cs typeface="Calibri" panose="020F0502020204030204" pitchFamily="34" charset="0"/>
              </a:rPr>
              <a:t>Eltakchi</a:t>
            </a:r>
            <a:endParaRPr lang="en-AU" sz="1000" dirty="0">
              <a:solidFill>
                <a:srgbClr val="7030A0"/>
              </a:solidFill>
            </a:endParaRPr>
          </a:p>
          <a:p>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James Knight &amp; Josephine Knight</a:t>
            </a:r>
          </a:p>
          <a:p>
            <a:r>
              <a:rPr lang="en-AU" sz="1000" b="1" dirty="0">
                <a:solidFill>
                  <a:srgbClr val="7030A0"/>
                </a:solidFill>
                <a:latin typeface="Calibri" panose="020F0502020204030204" pitchFamily="34" charset="0"/>
                <a:ea typeface="Calibri" panose="020F0502020204030204" pitchFamily="34" charset="0"/>
                <a:cs typeface="Calibri" panose="020F0502020204030204" pitchFamily="34" charset="0"/>
              </a:rPr>
              <a:t>John Brown &amp; Madeleine Brown</a:t>
            </a:r>
          </a:p>
        </p:txBody>
      </p:sp>
      <p:pic>
        <p:nvPicPr>
          <p:cNvPr id="1027" name="Picture 3" descr="Flower Heart Print Heart of Flowers Printable Heart Poster AI image 1">
            <a:extLst>
              <a:ext uri="{FF2B5EF4-FFF2-40B4-BE49-F238E27FC236}">
                <a16:creationId xmlns:a16="http://schemas.microsoft.com/office/drawing/2014/main" id="{FB1C86E3-D1CA-7FDA-B34E-99FBA3B17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427" t="16888" r="11427" b="11206"/>
          <a:stretch>
            <a:fillRect/>
          </a:stretch>
        </p:blipFill>
        <p:spPr bwMode="auto">
          <a:xfrm>
            <a:off x="4339521" y="7826589"/>
            <a:ext cx="593606" cy="55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16" name="TextBox 15">
            <a:extLst>
              <a:ext uri="{FF2B5EF4-FFF2-40B4-BE49-F238E27FC236}">
                <a16:creationId xmlns:a16="http://schemas.microsoft.com/office/drawing/2014/main" id="{70B5D809-466B-2750-1955-E874A001F68C}"/>
              </a:ext>
            </a:extLst>
          </p:cNvPr>
          <p:cNvSpPr txBox="1"/>
          <p:nvPr/>
        </p:nvSpPr>
        <p:spPr>
          <a:xfrm>
            <a:off x="271464" y="7601066"/>
            <a:ext cx="2325687" cy="1169551"/>
          </a:xfrm>
          <a:prstGeom prst="rect">
            <a:avLst/>
          </a:prstGeom>
          <a:noFill/>
          <a:ln w="12700">
            <a:solidFill>
              <a:srgbClr val="0062AC"/>
            </a:solidFill>
          </a:ln>
        </p:spPr>
        <p:txBody>
          <a:bodyPr wrap="square" rtlCol="0">
            <a:spAutoFit/>
          </a:bodyPr>
          <a:lstStyle/>
          <a:p>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rPr>
              <a:t>At Sacred Heart Westmead, </a:t>
            </a:r>
            <a:r>
              <a:rPr lang="en-US" sz="1000" b="1" dirty="0">
                <a:solidFill>
                  <a:srgbClr val="0062AC"/>
                </a:solidFill>
                <a:latin typeface="Calibri" panose="020F0502020204030204" pitchFamily="34" charset="0"/>
                <a:ea typeface="Calibri" panose="020F0502020204030204" pitchFamily="34" charset="0"/>
                <a:cs typeface="Calibri" panose="020F0502020204030204" pitchFamily="34" charset="0"/>
              </a:rPr>
              <a:t>Baptism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is celebrated on the first Sunday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of the month at 11am.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Please contact the </a:t>
            </a:r>
            <a:endParaRPr lang="en-AU" sz="1000" dirty="0">
              <a:solidFill>
                <a:srgbClr val="0062AC"/>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rgbClr val="0062AC"/>
                </a:solidFill>
                <a:latin typeface="Calibri" panose="020F0502020204030204" pitchFamily="34" charset="0"/>
                <a:ea typeface="Calibri" panose="020F0502020204030204" pitchFamily="34" charset="0"/>
                <a:cs typeface="Calibri" panose="020F0502020204030204" pitchFamily="34" charset="0"/>
              </a:rPr>
              <a:t>parish office to book for 2026. </a:t>
            </a:r>
          </a:p>
          <a:p>
            <a:endParaRPr lang="en-AU" sz="1000" dirty="0"/>
          </a:p>
        </p:txBody>
      </p:sp>
      <p:pic>
        <p:nvPicPr>
          <p:cNvPr id="1028" name="Picture 4" descr="Image result for baptism">
            <a:extLst>
              <a:ext uri="{FF2B5EF4-FFF2-40B4-BE49-F238E27FC236}">
                <a16:creationId xmlns:a16="http://schemas.microsoft.com/office/drawing/2014/main" id="{BB90873F-0AAC-2A3E-DD63-EB525A4692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855" y="8094784"/>
            <a:ext cx="503238"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TextBox 17">
            <a:extLst>
              <a:ext uri="{FF2B5EF4-FFF2-40B4-BE49-F238E27FC236}">
                <a16:creationId xmlns:a16="http://schemas.microsoft.com/office/drawing/2014/main" id="{91874A45-9A68-59E7-35A2-6EA56295C1EE}"/>
              </a:ext>
            </a:extLst>
          </p:cNvPr>
          <p:cNvSpPr txBox="1"/>
          <p:nvPr/>
        </p:nvSpPr>
        <p:spPr>
          <a:xfrm>
            <a:off x="4962523" y="3346810"/>
            <a:ext cx="2333626" cy="1015663"/>
          </a:xfrm>
          <a:prstGeom prst="rect">
            <a:avLst/>
          </a:prstGeom>
          <a:noFill/>
          <a:ln>
            <a:solidFill>
              <a:srgbClr val="C00000"/>
            </a:solidFill>
          </a:ln>
        </p:spPr>
        <p:txBody>
          <a:bodyPr wrap="square" rtlCol="0">
            <a:spAutoFit/>
          </a:bodyPr>
          <a:lstStyle/>
          <a:p>
            <a:r>
              <a:rPr lang="en-AU" sz="900" b="1" dirty="0">
                <a:latin typeface="Calibri" panose="020F0502020204030204" pitchFamily="34" charset="0"/>
                <a:ea typeface="Calibri" panose="020F0502020204030204" pitchFamily="34" charset="0"/>
                <a:cs typeface="Calibri" panose="020F0502020204030204" pitchFamily="34" charset="0"/>
              </a:rPr>
              <a:t>’Tap &amp; Go’ </a:t>
            </a:r>
            <a:r>
              <a:rPr lang="en-AU" sz="900" dirty="0">
                <a:latin typeface="Calibri" panose="020F0502020204030204" pitchFamily="34" charset="0"/>
                <a:ea typeface="Calibri" panose="020F0502020204030204" pitchFamily="34" charset="0"/>
                <a:cs typeface="Calibri" panose="020F0502020204030204" pitchFamily="34" charset="0"/>
              </a:rPr>
              <a:t>devices are installed in </a:t>
            </a:r>
          </a:p>
          <a:p>
            <a:r>
              <a:rPr lang="en-AU" sz="900" dirty="0">
                <a:latin typeface="Calibri" panose="020F0502020204030204" pitchFamily="34" charset="0"/>
                <a:ea typeface="Calibri" panose="020F0502020204030204" pitchFamily="34" charset="0"/>
                <a:cs typeface="Calibri" panose="020F0502020204030204" pitchFamily="34" charset="0"/>
              </a:rPr>
              <a:t>our church.  Select an amount and </a:t>
            </a:r>
          </a:p>
          <a:p>
            <a:r>
              <a:rPr lang="en-AU" sz="900" dirty="0">
                <a:latin typeface="Calibri" panose="020F0502020204030204" pitchFamily="34" charset="0"/>
                <a:ea typeface="Calibri" panose="020F0502020204030204" pitchFamily="34" charset="0"/>
                <a:cs typeface="Calibri" panose="020F0502020204030204" pitchFamily="34" charset="0"/>
              </a:rPr>
              <a:t>tap your card on the logo  to donate.  </a:t>
            </a:r>
          </a:p>
          <a:p>
            <a:r>
              <a:rPr lang="en-AU" sz="600" dirty="0">
                <a:latin typeface="Calibri" panose="020F0502020204030204" pitchFamily="34" charset="0"/>
                <a:ea typeface="Calibri" panose="020F0502020204030204" pitchFamily="34" charset="0"/>
                <a:cs typeface="Calibri" panose="020F0502020204030204" pitchFamily="34" charset="0"/>
              </a:rPr>
              <a:t> </a:t>
            </a:r>
          </a:p>
          <a:p>
            <a:r>
              <a:rPr lang="en-AU" sz="900" i="1" dirty="0">
                <a:latin typeface="Calibri" panose="020F0502020204030204" pitchFamily="34" charset="0"/>
                <a:ea typeface="Calibri" panose="020F0502020204030204" pitchFamily="34" charset="0"/>
                <a:cs typeface="Calibri" panose="020F0502020204030204" pitchFamily="34" charset="0"/>
              </a:rPr>
              <a:t>                              We thankyou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                         for your support of </a:t>
            </a:r>
            <a:endParaRPr lang="en-AU" sz="900" dirty="0">
              <a:latin typeface="Calibri" panose="020F0502020204030204" pitchFamily="34" charset="0"/>
              <a:ea typeface="Calibri" panose="020F0502020204030204" pitchFamily="34" charset="0"/>
              <a:cs typeface="Calibri" panose="020F0502020204030204" pitchFamily="34" charset="0"/>
            </a:endParaRPr>
          </a:p>
          <a:p>
            <a:r>
              <a:rPr lang="en-AU" sz="900" i="1" dirty="0">
                <a:latin typeface="Calibri" panose="020F0502020204030204" pitchFamily="34" charset="0"/>
                <a:ea typeface="Calibri" panose="020F0502020204030204" pitchFamily="34" charset="0"/>
                <a:cs typeface="Calibri" panose="020F0502020204030204" pitchFamily="34" charset="0"/>
              </a:rPr>
              <a:t>                      Sacred Heart Westmead</a:t>
            </a:r>
            <a:endParaRPr lang="en-AU" sz="600" dirty="0">
              <a:latin typeface="Calibri" panose="020F0502020204030204" pitchFamily="34" charset="0"/>
              <a:ea typeface="Calibri" panose="020F0502020204030204" pitchFamily="34" charset="0"/>
              <a:cs typeface="Calibri" panose="020F0502020204030204" pitchFamily="34" charset="0"/>
            </a:endParaRPr>
          </a:p>
        </p:txBody>
      </p:sp>
      <p:pic>
        <p:nvPicPr>
          <p:cNvPr id="1029" name="Picture 5">
            <a:extLst>
              <a:ext uri="{FF2B5EF4-FFF2-40B4-BE49-F238E27FC236}">
                <a16:creationId xmlns:a16="http://schemas.microsoft.com/office/drawing/2014/main" id="{D0930CA7-51B3-9D19-DAAD-7DBF40E3A1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986" t="15613" r="11366" b="18425"/>
          <a:stretch>
            <a:fillRect/>
          </a:stretch>
        </p:blipFill>
        <p:spPr bwMode="auto">
          <a:xfrm>
            <a:off x="4985548" y="3923891"/>
            <a:ext cx="579438" cy="392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30" name="Picture 6">
            <a:extLst>
              <a:ext uri="{FF2B5EF4-FFF2-40B4-BE49-F238E27FC236}">
                <a16:creationId xmlns:a16="http://schemas.microsoft.com/office/drawing/2014/main" id="{94C8FEF4-D38E-3509-2B97-E72363925F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0373" y="3440674"/>
            <a:ext cx="485775"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9" name="TextBox 18">
            <a:extLst>
              <a:ext uri="{FF2B5EF4-FFF2-40B4-BE49-F238E27FC236}">
                <a16:creationId xmlns:a16="http://schemas.microsoft.com/office/drawing/2014/main" id="{CF3C76F5-B41D-EEC9-D940-10AC7D0A9AD4}"/>
              </a:ext>
            </a:extLst>
          </p:cNvPr>
          <p:cNvSpPr txBox="1"/>
          <p:nvPr/>
        </p:nvSpPr>
        <p:spPr>
          <a:xfrm>
            <a:off x="4985548" y="9592422"/>
            <a:ext cx="2219321" cy="854080"/>
          </a:xfrm>
          <a:prstGeom prst="rect">
            <a:avLst/>
          </a:prstGeom>
          <a:noFill/>
        </p:spPr>
        <p:txBody>
          <a:bodyPr wrap="square" rtlCol="0">
            <a:spAutoFit/>
          </a:bodyPr>
          <a:lstStyle/>
          <a:p>
            <a:r>
              <a:rPr lang="en-AU" sz="950" b="1" cap="small" dirty="0">
                <a:latin typeface="Calibri" panose="020F0502020204030204" pitchFamily="34" charset="0"/>
                <a:ea typeface="Calibri" panose="020F0502020204030204" pitchFamily="34" charset="0"/>
                <a:cs typeface="Calibri" panose="020F0502020204030204" pitchFamily="34" charset="0"/>
              </a:rPr>
              <a:t>Next Sunday’s Readings: 3 / 4 October</a:t>
            </a:r>
            <a:endParaRPr lang="en-AU" sz="95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27th Sunday in Ordinary Time</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1st Reading:  Is 5:1-7</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2nd Reading:  Phil 4:6-9</a:t>
            </a:r>
            <a:endParaRPr lang="en-AU" sz="1000" dirty="0">
              <a:latin typeface="Calibri" panose="020F0502020204030204" pitchFamily="34" charset="0"/>
              <a:ea typeface="Calibri" panose="020F0502020204030204" pitchFamily="34" charset="0"/>
              <a:cs typeface="Calibri" panose="020F0502020204030204" pitchFamily="34" charset="0"/>
            </a:endParaRPr>
          </a:p>
          <a:p>
            <a:r>
              <a:rPr lang="en-AU" sz="1000" cap="small" dirty="0">
                <a:latin typeface="Calibri" panose="020F0502020204030204" pitchFamily="34" charset="0"/>
                <a:ea typeface="Calibri" panose="020F0502020204030204" pitchFamily="34" charset="0"/>
                <a:cs typeface="Calibri" panose="020F0502020204030204" pitchFamily="34" charset="0"/>
              </a:rPr>
              <a:t>Gospel:  Mt 21:33-43</a:t>
            </a:r>
            <a:endParaRPr lang="en-AU" dirty="0"/>
          </a:p>
        </p:txBody>
      </p:sp>
      <p:pic>
        <p:nvPicPr>
          <p:cNvPr id="1031" name="Picture 7">
            <a:extLst>
              <a:ext uri="{FF2B5EF4-FFF2-40B4-BE49-F238E27FC236}">
                <a16:creationId xmlns:a16="http://schemas.microsoft.com/office/drawing/2014/main" id="{3DE72D85-E0DC-9872-4132-16658B8E4C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6406" y="9928243"/>
            <a:ext cx="398463"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20" name="TextBox 19">
            <a:extLst>
              <a:ext uri="{FF2B5EF4-FFF2-40B4-BE49-F238E27FC236}">
                <a16:creationId xmlns:a16="http://schemas.microsoft.com/office/drawing/2014/main" id="{583FE0DA-5565-8FE7-CA32-A8948D2ED39A}"/>
              </a:ext>
            </a:extLst>
          </p:cNvPr>
          <p:cNvSpPr txBox="1"/>
          <p:nvPr/>
        </p:nvSpPr>
        <p:spPr>
          <a:xfrm>
            <a:off x="271464" y="4531149"/>
            <a:ext cx="2333624" cy="3054682"/>
          </a:xfrm>
          <a:prstGeom prst="rect">
            <a:avLst/>
          </a:prstGeom>
          <a:noFill/>
          <a:ln>
            <a:solidFill>
              <a:srgbClr val="C00000"/>
            </a:solidFill>
          </a:ln>
        </p:spPr>
        <p:txBody>
          <a:bodyPr wrap="square" numCol="1" spcCol="0" rtlCol="0">
            <a:spAutoFit/>
          </a:bodyPr>
          <a:lstStyle/>
          <a:p>
            <a:r>
              <a:rPr lang="en-AU" sz="1000" b="1" dirty="0">
                <a:latin typeface="Calibri" panose="020F0502020204030204" pitchFamily="34" charset="0"/>
                <a:ea typeface="Calibri" panose="020F0502020204030204" pitchFamily="34" charset="0"/>
                <a:cs typeface="Calibri" panose="020F0502020204030204" pitchFamily="34" charset="0"/>
              </a:rPr>
              <a:t>Help fund our New Church Essentials </a:t>
            </a:r>
            <a:br>
              <a:rPr lang="en-AU" sz="1000" dirty="0">
                <a:latin typeface="Calibri" panose="020F0502020204030204" pitchFamily="34" charset="0"/>
                <a:ea typeface="Calibri" panose="020F0502020204030204" pitchFamily="34" charset="0"/>
                <a:cs typeface="Calibri" panose="020F0502020204030204" pitchFamily="34" charset="0"/>
              </a:rPr>
            </a:br>
            <a:r>
              <a:rPr lang="en-AU" sz="1000" dirty="0">
                <a:latin typeface="Calibri" panose="020F0502020204030204" pitchFamily="34" charset="0"/>
                <a:ea typeface="Calibri" panose="020F0502020204030204" pitchFamily="34" charset="0"/>
                <a:cs typeface="Calibri" panose="020F0502020204030204" pitchFamily="34" charset="0"/>
              </a:rPr>
              <a:t>Thank you for your generosity in                      supporting Westmead New Church              Giving.  There are two ways to give:  Sponsor a Pew, or help fund priority items from our Essentials List on the Westmead New Church Giving forms in the church.  To have your gift recognised, complete a form or email details so we may reconcile your donation. Please take a form today, scan the QR code, or online </a:t>
            </a:r>
            <a:r>
              <a:rPr lang="en-AU" sz="950" dirty="0">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sacredheartwestmead.com.au/Newchurch</a:t>
            </a:r>
            <a:endParaRPr lang="en-AU" sz="950" dirty="0">
              <a:latin typeface="Calibri" panose="020F0502020204030204" pitchFamily="34" charset="0"/>
              <a:ea typeface="Calibri" panose="020F0502020204030204" pitchFamily="34" charset="0"/>
              <a:cs typeface="Calibri" panose="020F0502020204030204" pitchFamily="34" charset="0"/>
            </a:endParaRPr>
          </a:p>
          <a:p>
            <a:endParaRPr lang="en-AU" sz="10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latin typeface="Calibri" panose="020F0502020204030204" pitchFamily="34" charset="0"/>
              <a:ea typeface="Calibri" panose="020F0502020204030204" pitchFamily="34" charset="0"/>
              <a:cs typeface="Calibri" panose="020F0502020204030204" pitchFamily="34" charset="0"/>
            </a:endParaRPr>
          </a:p>
          <a:p>
            <a:endParaRPr lang="en-AU" sz="900" dirty="0"/>
          </a:p>
          <a:p>
            <a:endParaRPr lang="en-AU" dirty="0"/>
          </a:p>
        </p:txBody>
      </p:sp>
      <p:pic>
        <p:nvPicPr>
          <p:cNvPr id="1032" name="Picture 8">
            <a:extLst>
              <a:ext uri="{FF2B5EF4-FFF2-40B4-BE49-F238E27FC236}">
                <a16:creationId xmlns:a16="http://schemas.microsoft.com/office/drawing/2014/main" id="{14FD02D0-9794-79BA-8D52-D63C646644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29236" y="6397433"/>
            <a:ext cx="1158875" cy="1173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37" name="TextBox 36">
            <a:extLst>
              <a:ext uri="{FF2B5EF4-FFF2-40B4-BE49-F238E27FC236}">
                <a16:creationId xmlns:a16="http://schemas.microsoft.com/office/drawing/2014/main" id="{61F2ACF1-7B55-CB4D-6B5F-811A56060C1E}"/>
              </a:ext>
            </a:extLst>
          </p:cNvPr>
          <p:cNvSpPr txBox="1"/>
          <p:nvPr/>
        </p:nvSpPr>
        <p:spPr>
          <a:xfrm>
            <a:off x="285224" y="3500251"/>
            <a:ext cx="4671694" cy="1015663"/>
          </a:xfrm>
          <a:prstGeom prst="rect">
            <a:avLst/>
          </a:prstGeom>
          <a:noFill/>
          <a:ln w="12700">
            <a:solidFill>
              <a:srgbClr val="0062AC"/>
            </a:solidFill>
          </a:ln>
        </p:spPr>
        <p:txBody>
          <a:bodyPr wrap="square" rtlCol="0">
            <a:spAutoFit/>
          </a:bodyPr>
          <a:lstStyle/>
          <a:p>
            <a:pPr fontAlgn="base"/>
            <a:r>
              <a:rPr lang="en-AU" sz="1000" b="1" dirty="0"/>
              <a:t>Rosary Making Workshops</a:t>
            </a:r>
            <a:endParaRPr lang="en-AU" sz="1000" dirty="0"/>
          </a:p>
          <a:p>
            <a:pPr fontAlgn="base"/>
            <a:r>
              <a:rPr lang="en-AU" sz="1000" dirty="0"/>
              <a:t>Come along for a fun evening of community and crafting rosary beads that will then be donated to the sick and dying in hospitals across our Diocese.                                                         The craft evening will be held on the following days:  15 October &amp; 5 November.                             Costs are $5 per person – payable on arrival (includes all materials).                                            To register or for more information, please visit:  </a:t>
            </a:r>
            <a:r>
              <a:rPr lang="en-AU" sz="1000" u="sng" dirty="0">
                <a:hlinkClick r:id="rId10"/>
              </a:rPr>
              <a:t>parracatholic.org/rosary-workshops</a:t>
            </a:r>
            <a:endParaRPr lang="en-AU" sz="1000" u="sng" dirty="0"/>
          </a:p>
        </p:txBody>
      </p:sp>
      <p:sp>
        <p:nvSpPr>
          <p:cNvPr id="22" name="TextBox 21">
            <a:extLst>
              <a:ext uri="{FF2B5EF4-FFF2-40B4-BE49-F238E27FC236}">
                <a16:creationId xmlns:a16="http://schemas.microsoft.com/office/drawing/2014/main" id="{BFFED908-7FAB-62F6-FFE0-817D3DD78C49}"/>
              </a:ext>
            </a:extLst>
          </p:cNvPr>
          <p:cNvSpPr txBox="1"/>
          <p:nvPr/>
        </p:nvSpPr>
        <p:spPr>
          <a:xfrm>
            <a:off x="2611913" y="4531149"/>
            <a:ext cx="2335847" cy="2985433"/>
          </a:xfrm>
          <a:prstGeom prst="rect">
            <a:avLst/>
          </a:prstGeom>
          <a:noFill/>
          <a:ln>
            <a:solidFill>
              <a:srgbClr val="C00000"/>
            </a:solidFill>
          </a:ln>
        </p:spPr>
        <p:txBody>
          <a:bodyPr wrap="square" rtlCol="0">
            <a:spAutoFit/>
          </a:bodyPr>
          <a:lstStyle/>
          <a:p>
            <a:pPr fontAlgn="base"/>
            <a:r>
              <a:rPr lang="en-AU" sz="1000" b="1" dirty="0"/>
              <a:t>WYD27 Songwriting Competition: Submissions close 16 December</a:t>
            </a:r>
            <a:endParaRPr lang="en-AU" sz="1000" dirty="0"/>
          </a:p>
          <a:p>
            <a:pPr fontAlgn="base"/>
            <a:r>
              <a:rPr lang="en-AU" sz="1000" dirty="0"/>
              <a:t>Young people of the Diocese of Parramatta, we want your original song to inspire our pilgrims on their journey to World Youth Day! Open to individuals or groups aged 16–35. All musical genres welcome. Find out more / submit your song via WYD27 website: </a:t>
            </a:r>
            <a:r>
              <a:rPr lang="en-AU" sz="1000" dirty="0">
                <a:hlinkClick r:id="rId11"/>
              </a:rPr>
              <a:t>parrawyd.org</a:t>
            </a:r>
            <a:endParaRPr lang="en-AU" sz="1000" dirty="0"/>
          </a:p>
          <a:p>
            <a:endParaRPr lang="en-AU" sz="800" i="1" dirty="0">
              <a:latin typeface="Calibri" panose="020F0502020204030204" pitchFamily="34" charset="0"/>
              <a:ea typeface="Calibri" panose="020F0502020204030204" pitchFamily="34" charset="0"/>
              <a:cs typeface="Calibri" panose="020F0502020204030204" pitchFamily="34" charset="0"/>
            </a:endParaRPr>
          </a:p>
          <a:p>
            <a:r>
              <a:rPr lang="en-AU" sz="1000" b="1" dirty="0"/>
              <a:t>2026 LIFTED: 24 October </a:t>
            </a:r>
            <a:br>
              <a:rPr lang="en-AU" sz="1000" dirty="0"/>
            </a:br>
            <a:r>
              <a:rPr lang="en-AU" sz="1000" dirty="0"/>
              <a:t>St Patrick’s Cathedral, Parramatta on Saturday, 24 October for LIFTED Live in the Forecourt 2026.  Join young people &amp; families for a Youth Mass at 6pm followed by festivities in the forecourt. With live performances, inflatable games, small businesses, adoration and more. Register: </a:t>
            </a:r>
            <a:r>
              <a:rPr lang="en-AU" sz="1000" dirty="0">
                <a:hlinkClick r:id="rId12"/>
              </a:rPr>
              <a:t>parracatholic.org/lifted-live</a:t>
            </a:r>
            <a:endParaRPr lang="en-AU" sz="1000" dirty="0"/>
          </a:p>
        </p:txBody>
      </p:sp>
      <p:pic>
        <p:nvPicPr>
          <p:cNvPr id="39" name="Picture 38" descr="I'm loving this comic strip right now, and I found this one particularly  relevant 😂">
            <a:extLst>
              <a:ext uri="{FF2B5EF4-FFF2-40B4-BE49-F238E27FC236}">
                <a16:creationId xmlns:a16="http://schemas.microsoft.com/office/drawing/2014/main" id="{E601ACB9-E630-9D9F-4F60-AED21E772DC7}"/>
              </a:ext>
            </a:extLst>
          </p:cNvPr>
          <p:cNvPicPr>
            <a:picLocks noChangeAspect="1"/>
          </p:cNvPicPr>
          <p:nvPr/>
        </p:nvPicPr>
        <p:blipFill>
          <a:blip r:embed="rId13">
            <a:extLst>
              <a:ext uri="{28A0092B-C50C-407E-A947-70E740481C1C}">
                <a14:useLocalDpi xmlns:a14="http://schemas.microsoft.com/office/drawing/2010/main" val="0"/>
              </a:ext>
            </a:extLst>
          </a:blip>
          <a:srcRect t="1574" b="51470"/>
          <a:stretch>
            <a:fillRect/>
          </a:stretch>
        </p:blipFill>
        <p:spPr bwMode="auto">
          <a:xfrm>
            <a:off x="173201" y="8832849"/>
            <a:ext cx="2419592" cy="1479733"/>
          </a:xfrm>
          <a:prstGeom prst="rect">
            <a:avLst/>
          </a:prstGeom>
          <a:noFill/>
          <a:ln>
            <a:noFill/>
          </a:ln>
        </p:spPr>
      </p:pic>
      <p:pic>
        <p:nvPicPr>
          <p:cNvPr id="40" name="Picture 39" descr="I'm loving this comic strip right now, and I found this one particularly  relevant 😂">
            <a:extLst>
              <a:ext uri="{FF2B5EF4-FFF2-40B4-BE49-F238E27FC236}">
                <a16:creationId xmlns:a16="http://schemas.microsoft.com/office/drawing/2014/main" id="{936E8E36-2DB8-48C5-9D71-AB6A0B46685F}"/>
              </a:ext>
            </a:extLst>
          </p:cNvPr>
          <p:cNvPicPr>
            <a:picLocks noChangeAspect="1"/>
          </p:cNvPicPr>
          <p:nvPr/>
        </p:nvPicPr>
        <p:blipFill>
          <a:blip r:embed="rId13">
            <a:extLst>
              <a:ext uri="{28A0092B-C50C-407E-A947-70E740481C1C}">
                <a14:useLocalDpi xmlns:a14="http://schemas.microsoft.com/office/drawing/2010/main" val="0"/>
              </a:ext>
            </a:extLst>
          </a:blip>
          <a:srcRect t="50000" b="863"/>
          <a:stretch>
            <a:fillRect/>
          </a:stretch>
        </p:blipFill>
        <p:spPr bwMode="auto">
          <a:xfrm>
            <a:off x="2549634" y="8789182"/>
            <a:ext cx="2410087" cy="1554986"/>
          </a:xfrm>
          <a:prstGeom prst="rect">
            <a:avLst/>
          </a:prstGeom>
          <a:noFill/>
          <a:ln>
            <a:noFill/>
          </a:ln>
        </p:spPr>
      </p:pic>
    </p:spTree>
    <p:extLst>
      <p:ext uri="{BB962C8B-B14F-4D97-AF65-F5344CB8AC3E}">
        <p14:creationId xmlns:p14="http://schemas.microsoft.com/office/powerpoint/2010/main" val="2776952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721</TotalTime>
  <Words>2201</Words>
  <Application>Microsoft Office PowerPoint</Application>
  <PresentationFormat>Custom</PresentationFormat>
  <Paragraphs>189</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Office</dc:creator>
  <cp:lastModifiedBy>Office</cp:lastModifiedBy>
  <cp:revision>43</cp:revision>
  <cp:lastPrinted>2026-08-06T00:55:38Z</cp:lastPrinted>
  <dcterms:created xsi:type="dcterms:W3CDTF">2026-08-05T03:55:50Z</dcterms:created>
  <dcterms:modified xsi:type="dcterms:W3CDTF">2026-09-22T23:25:53Z</dcterms:modified>
</cp:coreProperties>
</file>