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
  </p:notesMasterIdLst>
  <p:sldIdLst>
    <p:sldId id="256" r:id="rId2"/>
    <p:sldId id="257" r:id="rId3"/>
  </p:sldIdLst>
  <p:sldSz cx="7559675" cy="10620375"/>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2AC"/>
    <a:srgbClr val="008986"/>
    <a:srgbClr val="009999"/>
    <a:srgbClr val="194B4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383" autoAdjust="0"/>
    <p:restoredTop sz="94660"/>
  </p:normalViewPr>
  <p:slideViewPr>
    <p:cSldViewPr snapToGrid="0">
      <p:cViewPr varScale="1">
        <p:scale>
          <a:sx n="67" d="100"/>
          <a:sy n="67" d="100"/>
        </p:scale>
        <p:origin x="3132"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vl1pPr>
          </a:lstStyle>
          <a:p>
            <a:fld id="{29AA2C10-96EF-4E2F-BFF9-B0E225B697BA}" type="datetimeFigureOut">
              <a:rPr lang="en-AU" smtClean="0"/>
              <a:t>29/09/2026</a:t>
            </a:fld>
            <a:endParaRPr lang="en-AU"/>
          </a:p>
        </p:txBody>
      </p:sp>
      <p:sp>
        <p:nvSpPr>
          <p:cNvPr id="4" name="Slide Image Placeholder 3"/>
          <p:cNvSpPr>
            <a:spLocks noGrp="1" noRot="1" noChangeAspect="1"/>
          </p:cNvSpPr>
          <p:nvPr>
            <p:ph type="sldImg" idx="2"/>
          </p:nvPr>
        </p:nvSpPr>
        <p:spPr>
          <a:xfrm>
            <a:off x="2206625" y="1241425"/>
            <a:ext cx="2384425" cy="3349625"/>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79450" y="4776788"/>
            <a:ext cx="5438775" cy="390842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9429750"/>
            <a:ext cx="2946400" cy="496888"/>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49688" y="9429750"/>
            <a:ext cx="2946400" cy="496888"/>
          </a:xfrm>
          <a:prstGeom prst="rect">
            <a:avLst/>
          </a:prstGeom>
        </p:spPr>
        <p:txBody>
          <a:bodyPr vert="horz" lIns="91440" tIns="45720" rIns="91440" bIns="45720" rtlCol="0" anchor="b"/>
          <a:lstStyle>
            <a:lvl1pPr algn="r">
              <a:defRPr sz="1200"/>
            </a:lvl1pPr>
          </a:lstStyle>
          <a:p>
            <a:fld id="{1CC4E8F3-B1A2-481A-8A33-4F526094B316}" type="slidenum">
              <a:rPr lang="en-AU" smtClean="0"/>
              <a:t>‹#›</a:t>
            </a:fld>
            <a:endParaRPr lang="en-AU"/>
          </a:p>
        </p:txBody>
      </p:sp>
    </p:spTree>
    <p:extLst>
      <p:ext uri="{BB962C8B-B14F-4D97-AF65-F5344CB8AC3E}">
        <p14:creationId xmlns:p14="http://schemas.microsoft.com/office/powerpoint/2010/main" val="27654521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1CC4E8F3-B1A2-481A-8A33-4F526094B316}" type="slidenum">
              <a:rPr lang="en-AU" smtClean="0"/>
              <a:t>1</a:t>
            </a:fld>
            <a:endParaRPr lang="en-AU"/>
          </a:p>
        </p:txBody>
      </p:sp>
    </p:spTree>
    <p:extLst>
      <p:ext uri="{BB962C8B-B14F-4D97-AF65-F5344CB8AC3E}">
        <p14:creationId xmlns:p14="http://schemas.microsoft.com/office/powerpoint/2010/main" val="25684737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66976" y="1738104"/>
            <a:ext cx="6425724" cy="3697464"/>
          </a:xfrm>
        </p:spPr>
        <p:txBody>
          <a:bodyPr anchor="b"/>
          <a:lstStyle>
            <a:lvl1pPr algn="ctr">
              <a:defRPr sz="4960"/>
            </a:lvl1pPr>
          </a:lstStyle>
          <a:p>
            <a:r>
              <a:rPr lang="en-US"/>
              <a:t>Click to edit Master title style</a:t>
            </a:r>
            <a:endParaRPr lang="en-US" dirty="0"/>
          </a:p>
        </p:txBody>
      </p:sp>
      <p:sp>
        <p:nvSpPr>
          <p:cNvPr id="3" name="Subtitle 2"/>
          <p:cNvSpPr>
            <a:spLocks noGrp="1"/>
          </p:cNvSpPr>
          <p:nvPr>
            <p:ph type="subTitle" idx="1"/>
          </p:nvPr>
        </p:nvSpPr>
        <p:spPr>
          <a:xfrm>
            <a:off x="944960" y="5578156"/>
            <a:ext cx="5669756" cy="2564131"/>
          </a:xfrm>
        </p:spPr>
        <p:txBody>
          <a:bodyPr/>
          <a:lstStyle>
            <a:lvl1pPr marL="0" indent="0" algn="ctr">
              <a:buNone/>
              <a:defRPr sz="1984"/>
            </a:lvl1pPr>
            <a:lvl2pPr marL="377967" indent="0" algn="ctr">
              <a:buNone/>
              <a:defRPr sz="1653"/>
            </a:lvl2pPr>
            <a:lvl3pPr marL="755934" indent="0" algn="ctr">
              <a:buNone/>
              <a:defRPr sz="1488"/>
            </a:lvl3pPr>
            <a:lvl4pPr marL="1133902" indent="0" algn="ctr">
              <a:buNone/>
              <a:defRPr sz="1323"/>
            </a:lvl4pPr>
            <a:lvl5pPr marL="1511869" indent="0" algn="ctr">
              <a:buNone/>
              <a:defRPr sz="1323"/>
            </a:lvl5pPr>
            <a:lvl6pPr marL="1889836" indent="0" algn="ctr">
              <a:buNone/>
              <a:defRPr sz="1323"/>
            </a:lvl6pPr>
            <a:lvl7pPr marL="2267803" indent="0" algn="ctr">
              <a:buNone/>
              <a:defRPr sz="1323"/>
            </a:lvl7pPr>
            <a:lvl8pPr marL="2645771" indent="0" algn="ctr">
              <a:buNone/>
              <a:defRPr sz="1323"/>
            </a:lvl8pPr>
            <a:lvl9pPr marL="3023738" indent="0" algn="ctr">
              <a:buNone/>
              <a:defRPr sz="1323"/>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F1627A4-4FCA-4050-B8FF-2636B152CBAA}" type="datetimeFigureOut">
              <a:rPr lang="en-AU" smtClean="0"/>
              <a:t>29/09/2026</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5D714584-846A-4210-8184-53ABE5D4FAEC}" type="slidenum">
              <a:rPr lang="en-AU" smtClean="0"/>
              <a:t>‹#›</a:t>
            </a:fld>
            <a:endParaRPr lang="en-AU"/>
          </a:p>
        </p:txBody>
      </p:sp>
    </p:spTree>
    <p:extLst>
      <p:ext uri="{BB962C8B-B14F-4D97-AF65-F5344CB8AC3E}">
        <p14:creationId xmlns:p14="http://schemas.microsoft.com/office/powerpoint/2010/main" val="32155522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F1627A4-4FCA-4050-B8FF-2636B152CBAA}" type="datetimeFigureOut">
              <a:rPr lang="en-AU" smtClean="0"/>
              <a:t>29/09/2026</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5D714584-846A-4210-8184-53ABE5D4FAEC}" type="slidenum">
              <a:rPr lang="en-AU" smtClean="0"/>
              <a:t>‹#›</a:t>
            </a:fld>
            <a:endParaRPr lang="en-AU"/>
          </a:p>
        </p:txBody>
      </p:sp>
    </p:spTree>
    <p:extLst>
      <p:ext uri="{BB962C8B-B14F-4D97-AF65-F5344CB8AC3E}">
        <p14:creationId xmlns:p14="http://schemas.microsoft.com/office/powerpoint/2010/main" val="6099721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15791" y="2647722"/>
            <a:ext cx="6520220" cy="4417780"/>
          </a:xfrm>
        </p:spPr>
        <p:txBody>
          <a:bodyPr anchor="b"/>
          <a:lstStyle>
            <a:lvl1pPr>
              <a:defRPr sz="4960"/>
            </a:lvl1pPr>
          </a:lstStyle>
          <a:p>
            <a:r>
              <a:rPr lang="en-US"/>
              <a:t>Click to edit Master title style</a:t>
            </a:r>
            <a:endParaRPr lang="en-US" dirty="0"/>
          </a:p>
        </p:txBody>
      </p:sp>
      <p:sp>
        <p:nvSpPr>
          <p:cNvPr id="3" name="Text Placeholder 2"/>
          <p:cNvSpPr>
            <a:spLocks noGrp="1"/>
          </p:cNvSpPr>
          <p:nvPr>
            <p:ph type="body" idx="1"/>
          </p:nvPr>
        </p:nvSpPr>
        <p:spPr>
          <a:xfrm>
            <a:off x="515791" y="7107296"/>
            <a:ext cx="6520220" cy="2323206"/>
          </a:xfrm>
        </p:spPr>
        <p:txBody>
          <a:bodyPr/>
          <a:lstStyle>
            <a:lvl1pPr marL="0" indent="0">
              <a:buNone/>
              <a:defRPr sz="1984">
                <a:solidFill>
                  <a:schemeClr val="tx1">
                    <a:tint val="82000"/>
                  </a:schemeClr>
                </a:solidFill>
              </a:defRPr>
            </a:lvl1pPr>
            <a:lvl2pPr marL="377967" indent="0">
              <a:buNone/>
              <a:defRPr sz="1653">
                <a:solidFill>
                  <a:schemeClr val="tx1">
                    <a:tint val="82000"/>
                  </a:schemeClr>
                </a:solidFill>
              </a:defRPr>
            </a:lvl2pPr>
            <a:lvl3pPr marL="755934" indent="0">
              <a:buNone/>
              <a:defRPr sz="1488">
                <a:solidFill>
                  <a:schemeClr val="tx1">
                    <a:tint val="82000"/>
                  </a:schemeClr>
                </a:solidFill>
              </a:defRPr>
            </a:lvl3pPr>
            <a:lvl4pPr marL="1133902" indent="0">
              <a:buNone/>
              <a:defRPr sz="1323">
                <a:solidFill>
                  <a:schemeClr val="tx1">
                    <a:tint val="82000"/>
                  </a:schemeClr>
                </a:solidFill>
              </a:defRPr>
            </a:lvl4pPr>
            <a:lvl5pPr marL="1511869" indent="0">
              <a:buNone/>
              <a:defRPr sz="1323">
                <a:solidFill>
                  <a:schemeClr val="tx1">
                    <a:tint val="82000"/>
                  </a:schemeClr>
                </a:solidFill>
              </a:defRPr>
            </a:lvl5pPr>
            <a:lvl6pPr marL="1889836" indent="0">
              <a:buNone/>
              <a:defRPr sz="1323">
                <a:solidFill>
                  <a:schemeClr val="tx1">
                    <a:tint val="82000"/>
                  </a:schemeClr>
                </a:solidFill>
              </a:defRPr>
            </a:lvl6pPr>
            <a:lvl7pPr marL="2267803" indent="0">
              <a:buNone/>
              <a:defRPr sz="1323">
                <a:solidFill>
                  <a:schemeClr val="tx1">
                    <a:tint val="82000"/>
                  </a:schemeClr>
                </a:solidFill>
              </a:defRPr>
            </a:lvl7pPr>
            <a:lvl8pPr marL="2645771" indent="0">
              <a:buNone/>
              <a:defRPr sz="1323">
                <a:solidFill>
                  <a:schemeClr val="tx1">
                    <a:tint val="82000"/>
                  </a:schemeClr>
                </a:solidFill>
              </a:defRPr>
            </a:lvl8pPr>
            <a:lvl9pPr marL="3023738" indent="0">
              <a:buNone/>
              <a:defRPr sz="1323">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F1627A4-4FCA-4050-B8FF-2636B152CBAA}" type="datetimeFigureOut">
              <a:rPr lang="en-AU" smtClean="0"/>
              <a:t>29/09/2026</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5D714584-846A-4210-8184-53ABE5D4FAEC}" type="slidenum">
              <a:rPr lang="en-AU" smtClean="0"/>
              <a:t>‹#›</a:t>
            </a:fld>
            <a:endParaRPr lang="en-AU"/>
          </a:p>
        </p:txBody>
      </p:sp>
    </p:spTree>
    <p:extLst>
      <p:ext uri="{BB962C8B-B14F-4D97-AF65-F5344CB8AC3E}">
        <p14:creationId xmlns:p14="http://schemas.microsoft.com/office/powerpoint/2010/main" val="21154948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519728" y="2827183"/>
            <a:ext cx="3212862" cy="67385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827085" y="2827183"/>
            <a:ext cx="3212862" cy="67385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F1627A4-4FCA-4050-B8FF-2636B152CBAA}" type="datetimeFigureOut">
              <a:rPr lang="en-AU" smtClean="0"/>
              <a:t>29/09/2026</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5D714584-846A-4210-8184-53ABE5D4FAEC}" type="slidenum">
              <a:rPr lang="en-AU" smtClean="0"/>
              <a:t>‹#›</a:t>
            </a:fld>
            <a:endParaRPr lang="en-AU"/>
          </a:p>
        </p:txBody>
      </p:sp>
    </p:spTree>
    <p:extLst>
      <p:ext uri="{BB962C8B-B14F-4D97-AF65-F5344CB8AC3E}">
        <p14:creationId xmlns:p14="http://schemas.microsoft.com/office/powerpoint/2010/main" val="30960222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20712" y="565439"/>
            <a:ext cx="6520220" cy="2052782"/>
          </a:xfrm>
        </p:spPr>
        <p:txBody>
          <a:bodyPr/>
          <a:lstStyle/>
          <a:p>
            <a:r>
              <a:rPr lang="en-US"/>
              <a:t>Click to edit Master title style</a:t>
            </a:r>
            <a:endParaRPr lang="en-US" dirty="0"/>
          </a:p>
        </p:txBody>
      </p:sp>
      <p:sp>
        <p:nvSpPr>
          <p:cNvPr id="3" name="Text Placeholder 2"/>
          <p:cNvSpPr>
            <a:spLocks noGrp="1"/>
          </p:cNvSpPr>
          <p:nvPr>
            <p:ph type="body" idx="1"/>
          </p:nvPr>
        </p:nvSpPr>
        <p:spPr>
          <a:xfrm>
            <a:off x="520713" y="2603468"/>
            <a:ext cx="3198096" cy="1275919"/>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en-US"/>
              <a:t>Click to edit Master text styles</a:t>
            </a:r>
          </a:p>
        </p:txBody>
      </p:sp>
      <p:sp>
        <p:nvSpPr>
          <p:cNvPr id="4" name="Content Placeholder 3"/>
          <p:cNvSpPr>
            <a:spLocks noGrp="1"/>
          </p:cNvSpPr>
          <p:nvPr>
            <p:ph sz="half" idx="2"/>
          </p:nvPr>
        </p:nvSpPr>
        <p:spPr>
          <a:xfrm>
            <a:off x="520713" y="3879387"/>
            <a:ext cx="3198096" cy="57059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827086" y="2603468"/>
            <a:ext cx="3213847" cy="1275919"/>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en-US"/>
              <a:t>Click to edit Master text styles</a:t>
            </a:r>
          </a:p>
        </p:txBody>
      </p:sp>
      <p:sp>
        <p:nvSpPr>
          <p:cNvPr id="6" name="Content Placeholder 5"/>
          <p:cNvSpPr>
            <a:spLocks noGrp="1"/>
          </p:cNvSpPr>
          <p:nvPr>
            <p:ph sz="quarter" idx="4"/>
          </p:nvPr>
        </p:nvSpPr>
        <p:spPr>
          <a:xfrm>
            <a:off x="3827086" y="3879387"/>
            <a:ext cx="3213847" cy="57059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F1627A4-4FCA-4050-B8FF-2636B152CBAA}" type="datetimeFigureOut">
              <a:rPr lang="en-AU" smtClean="0"/>
              <a:t>29/09/2026</a:t>
            </a:fld>
            <a:endParaRPr lang="en-AU"/>
          </a:p>
        </p:txBody>
      </p:sp>
      <p:sp>
        <p:nvSpPr>
          <p:cNvPr id="8" name="Footer Placeholder 7"/>
          <p:cNvSpPr>
            <a:spLocks noGrp="1"/>
          </p:cNvSpPr>
          <p:nvPr>
            <p:ph type="ftr" sz="quarter" idx="11"/>
          </p:nvPr>
        </p:nvSpPr>
        <p:spPr/>
        <p:txBody>
          <a:bodyPr/>
          <a:lstStyle/>
          <a:p>
            <a:endParaRPr lang="en-AU"/>
          </a:p>
        </p:txBody>
      </p:sp>
      <p:sp>
        <p:nvSpPr>
          <p:cNvPr id="9" name="Slide Number Placeholder 8"/>
          <p:cNvSpPr>
            <a:spLocks noGrp="1"/>
          </p:cNvSpPr>
          <p:nvPr>
            <p:ph type="sldNum" sz="quarter" idx="12"/>
          </p:nvPr>
        </p:nvSpPr>
        <p:spPr/>
        <p:txBody>
          <a:bodyPr/>
          <a:lstStyle/>
          <a:p>
            <a:fld id="{5D714584-846A-4210-8184-53ABE5D4FAEC}" type="slidenum">
              <a:rPr lang="en-AU" smtClean="0"/>
              <a:t>‹#›</a:t>
            </a:fld>
            <a:endParaRPr lang="en-AU"/>
          </a:p>
        </p:txBody>
      </p:sp>
    </p:spTree>
    <p:extLst>
      <p:ext uri="{BB962C8B-B14F-4D97-AF65-F5344CB8AC3E}">
        <p14:creationId xmlns:p14="http://schemas.microsoft.com/office/powerpoint/2010/main" val="16212597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F1627A4-4FCA-4050-B8FF-2636B152CBAA}" type="datetimeFigureOut">
              <a:rPr lang="en-AU" smtClean="0"/>
              <a:t>29/09/2026</a:t>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p:txBody>
          <a:bodyPr/>
          <a:lstStyle/>
          <a:p>
            <a:fld id="{5D714584-846A-4210-8184-53ABE5D4FAEC}" type="slidenum">
              <a:rPr lang="en-AU" smtClean="0"/>
              <a:t>‹#›</a:t>
            </a:fld>
            <a:endParaRPr lang="en-AU"/>
          </a:p>
        </p:txBody>
      </p:sp>
    </p:spTree>
    <p:extLst>
      <p:ext uri="{BB962C8B-B14F-4D97-AF65-F5344CB8AC3E}">
        <p14:creationId xmlns:p14="http://schemas.microsoft.com/office/powerpoint/2010/main" val="10824056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F1627A4-4FCA-4050-B8FF-2636B152CBAA}" type="datetimeFigureOut">
              <a:rPr lang="en-AU" smtClean="0"/>
              <a:t>29/09/2026</a:t>
            </a:fld>
            <a:endParaRPr lang="en-AU"/>
          </a:p>
        </p:txBody>
      </p:sp>
      <p:sp>
        <p:nvSpPr>
          <p:cNvPr id="3" name="Footer Placeholder 2"/>
          <p:cNvSpPr>
            <a:spLocks noGrp="1"/>
          </p:cNvSpPr>
          <p:nvPr>
            <p:ph type="ftr" sz="quarter" idx="11"/>
          </p:nvPr>
        </p:nvSpPr>
        <p:spPr/>
        <p:txBody>
          <a:bodyPr/>
          <a:lstStyle/>
          <a:p>
            <a:endParaRPr lang="en-AU"/>
          </a:p>
        </p:txBody>
      </p:sp>
      <p:sp>
        <p:nvSpPr>
          <p:cNvPr id="4" name="Slide Number Placeholder 3"/>
          <p:cNvSpPr>
            <a:spLocks noGrp="1"/>
          </p:cNvSpPr>
          <p:nvPr>
            <p:ph type="sldNum" sz="quarter" idx="12"/>
          </p:nvPr>
        </p:nvSpPr>
        <p:spPr/>
        <p:txBody>
          <a:bodyPr/>
          <a:lstStyle/>
          <a:p>
            <a:fld id="{5D714584-846A-4210-8184-53ABE5D4FAEC}" type="slidenum">
              <a:rPr lang="en-AU" smtClean="0"/>
              <a:t>‹#›</a:t>
            </a:fld>
            <a:endParaRPr lang="en-AU"/>
          </a:p>
        </p:txBody>
      </p:sp>
    </p:spTree>
    <p:extLst>
      <p:ext uri="{BB962C8B-B14F-4D97-AF65-F5344CB8AC3E}">
        <p14:creationId xmlns:p14="http://schemas.microsoft.com/office/powerpoint/2010/main" val="1045771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20712" y="708025"/>
            <a:ext cx="2438192" cy="2478088"/>
          </a:xfrm>
        </p:spPr>
        <p:txBody>
          <a:bodyPr anchor="b"/>
          <a:lstStyle>
            <a:lvl1pPr>
              <a:defRPr sz="2645"/>
            </a:lvl1pPr>
          </a:lstStyle>
          <a:p>
            <a:r>
              <a:rPr lang="en-US"/>
              <a:t>Click to edit Master title style</a:t>
            </a:r>
            <a:endParaRPr lang="en-US" dirty="0"/>
          </a:p>
        </p:txBody>
      </p:sp>
      <p:sp>
        <p:nvSpPr>
          <p:cNvPr id="3" name="Content Placeholder 2"/>
          <p:cNvSpPr>
            <a:spLocks noGrp="1"/>
          </p:cNvSpPr>
          <p:nvPr>
            <p:ph idx="1"/>
          </p:nvPr>
        </p:nvSpPr>
        <p:spPr>
          <a:xfrm>
            <a:off x="3213847" y="1529140"/>
            <a:ext cx="3827085" cy="7547350"/>
          </a:xfrm>
        </p:spPr>
        <p:txBody>
          <a:bodyPr/>
          <a:lstStyle>
            <a:lvl1pPr>
              <a:defRPr sz="2645"/>
            </a:lvl1pPr>
            <a:lvl2pPr>
              <a:defRPr sz="2315"/>
            </a:lvl2pPr>
            <a:lvl3pPr>
              <a:defRPr sz="1984"/>
            </a:lvl3pPr>
            <a:lvl4pPr>
              <a:defRPr sz="1653"/>
            </a:lvl4pPr>
            <a:lvl5pPr>
              <a:defRPr sz="1653"/>
            </a:lvl5pPr>
            <a:lvl6pPr>
              <a:defRPr sz="1653"/>
            </a:lvl6pPr>
            <a:lvl7pPr>
              <a:defRPr sz="1653"/>
            </a:lvl7pPr>
            <a:lvl8pPr>
              <a:defRPr sz="1653"/>
            </a:lvl8pPr>
            <a:lvl9pPr>
              <a:defRPr sz="165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20712" y="3186112"/>
            <a:ext cx="2438192" cy="5902668"/>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en-US"/>
              <a:t>Click to edit Master text styles</a:t>
            </a:r>
          </a:p>
        </p:txBody>
      </p:sp>
      <p:sp>
        <p:nvSpPr>
          <p:cNvPr id="5" name="Date Placeholder 4"/>
          <p:cNvSpPr>
            <a:spLocks noGrp="1"/>
          </p:cNvSpPr>
          <p:nvPr>
            <p:ph type="dt" sz="half" idx="10"/>
          </p:nvPr>
        </p:nvSpPr>
        <p:spPr/>
        <p:txBody>
          <a:bodyPr/>
          <a:lstStyle/>
          <a:p>
            <a:fld id="{2F1627A4-4FCA-4050-B8FF-2636B152CBAA}" type="datetimeFigureOut">
              <a:rPr lang="en-AU" smtClean="0"/>
              <a:t>29/09/2026</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5D714584-846A-4210-8184-53ABE5D4FAEC}" type="slidenum">
              <a:rPr lang="en-AU" smtClean="0"/>
              <a:t>‹#›</a:t>
            </a:fld>
            <a:endParaRPr lang="en-AU"/>
          </a:p>
        </p:txBody>
      </p:sp>
    </p:spTree>
    <p:extLst>
      <p:ext uri="{BB962C8B-B14F-4D97-AF65-F5344CB8AC3E}">
        <p14:creationId xmlns:p14="http://schemas.microsoft.com/office/powerpoint/2010/main" val="42915954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20712" y="708025"/>
            <a:ext cx="2438192" cy="2478088"/>
          </a:xfrm>
        </p:spPr>
        <p:txBody>
          <a:bodyPr anchor="b"/>
          <a:lstStyle>
            <a:lvl1pPr>
              <a:defRPr sz="2645"/>
            </a:lvl1pPr>
          </a:lstStyle>
          <a:p>
            <a:r>
              <a:rPr lang="en-US"/>
              <a:t>Click to edit Master title style</a:t>
            </a:r>
            <a:endParaRPr lang="en-US" dirty="0"/>
          </a:p>
        </p:txBody>
      </p:sp>
      <p:sp>
        <p:nvSpPr>
          <p:cNvPr id="3" name="Picture Placeholder 2"/>
          <p:cNvSpPr>
            <a:spLocks noGrp="1" noChangeAspect="1"/>
          </p:cNvSpPr>
          <p:nvPr>
            <p:ph type="pic" idx="1"/>
          </p:nvPr>
        </p:nvSpPr>
        <p:spPr>
          <a:xfrm>
            <a:off x="3213847" y="1529140"/>
            <a:ext cx="3827085" cy="7547350"/>
          </a:xfrm>
        </p:spPr>
        <p:txBody>
          <a:bodyPr anchor="t"/>
          <a:lstStyle>
            <a:lvl1pPr marL="0" indent="0">
              <a:buNone/>
              <a:defRPr sz="2645"/>
            </a:lvl1pPr>
            <a:lvl2pPr marL="377967" indent="0">
              <a:buNone/>
              <a:defRPr sz="2315"/>
            </a:lvl2pPr>
            <a:lvl3pPr marL="755934" indent="0">
              <a:buNone/>
              <a:defRPr sz="1984"/>
            </a:lvl3pPr>
            <a:lvl4pPr marL="1133902" indent="0">
              <a:buNone/>
              <a:defRPr sz="1653"/>
            </a:lvl4pPr>
            <a:lvl5pPr marL="1511869" indent="0">
              <a:buNone/>
              <a:defRPr sz="1653"/>
            </a:lvl5pPr>
            <a:lvl6pPr marL="1889836" indent="0">
              <a:buNone/>
              <a:defRPr sz="1653"/>
            </a:lvl6pPr>
            <a:lvl7pPr marL="2267803" indent="0">
              <a:buNone/>
              <a:defRPr sz="1653"/>
            </a:lvl7pPr>
            <a:lvl8pPr marL="2645771" indent="0">
              <a:buNone/>
              <a:defRPr sz="1653"/>
            </a:lvl8pPr>
            <a:lvl9pPr marL="3023738" indent="0">
              <a:buNone/>
              <a:defRPr sz="1653"/>
            </a:lvl9pPr>
          </a:lstStyle>
          <a:p>
            <a:r>
              <a:rPr lang="en-US"/>
              <a:t>Click icon to add picture</a:t>
            </a:r>
            <a:endParaRPr lang="en-US" dirty="0"/>
          </a:p>
        </p:txBody>
      </p:sp>
      <p:sp>
        <p:nvSpPr>
          <p:cNvPr id="4" name="Text Placeholder 3"/>
          <p:cNvSpPr>
            <a:spLocks noGrp="1"/>
          </p:cNvSpPr>
          <p:nvPr>
            <p:ph type="body" sz="half" idx="2"/>
          </p:nvPr>
        </p:nvSpPr>
        <p:spPr>
          <a:xfrm>
            <a:off x="520712" y="3186112"/>
            <a:ext cx="2438192" cy="5902668"/>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en-US"/>
              <a:t>Click to edit Master text styles</a:t>
            </a:r>
          </a:p>
        </p:txBody>
      </p:sp>
      <p:sp>
        <p:nvSpPr>
          <p:cNvPr id="5" name="Date Placeholder 4"/>
          <p:cNvSpPr>
            <a:spLocks noGrp="1"/>
          </p:cNvSpPr>
          <p:nvPr>
            <p:ph type="dt" sz="half" idx="10"/>
          </p:nvPr>
        </p:nvSpPr>
        <p:spPr/>
        <p:txBody>
          <a:bodyPr/>
          <a:lstStyle/>
          <a:p>
            <a:fld id="{2F1627A4-4FCA-4050-B8FF-2636B152CBAA}" type="datetimeFigureOut">
              <a:rPr lang="en-AU" smtClean="0"/>
              <a:t>29/09/2026</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5D714584-846A-4210-8184-53ABE5D4FAEC}" type="slidenum">
              <a:rPr lang="en-AU" smtClean="0"/>
              <a:t>‹#›</a:t>
            </a:fld>
            <a:endParaRPr lang="en-AU"/>
          </a:p>
        </p:txBody>
      </p:sp>
    </p:spTree>
    <p:extLst>
      <p:ext uri="{BB962C8B-B14F-4D97-AF65-F5344CB8AC3E}">
        <p14:creationId xmlns:p14="http://schemas.microsoft.com/office/powerpoint/2010/main" val="18810259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F1627A4-4FCA-4050-B8FF-2636B152CBAA}" type="datetimeFigureOut">
              <a:rPr lang="en-AU" smtClean="0"/>
              <a:t>29/09/2026</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5D714584-846A-4210-8184-53ABE5D4FAEC}" type="slidenum">
              <a:rPr lang="en-AU" smtClean="0"/>
              <a:t>‹#›</a:t>
            </a:fld>
            <a:endParaRPr lang="en-AU"/>
          </a:p>
        </p:txBody>
      </p:sp>
    </p:spTree>
    <p:extLst>
      <p:ext uri="{BB962C8B-B14F-4D97-AF65-F5344CB8AC3E}">
        <p14:creationId xmlns:p14="http://schemas.microsoft.com/office/powerpoint/2010/main" val="38904938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409893" y="565437"/>
            <a:ext cx="1630055" cy="900027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19728" y="565437"/>
            <a:ext cx="4795669" cy="900027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F1627A4-4FCA-4050-B8FF-2636B152CBAA}" type="datetimeFigureOut">
              <a:rPr lang="en-AU" smtClean="0"/>
              <a:t>29/09/2026</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5D714584-846A-4210-8184-53ABE5D4FAEC}" type="slidenum">
              <a:rPr lang="en-AU" smtClean="0"/>
              <a:t>‹#›</a:t>
            </a:fld>
            <a:endParaRPr lang="en-AU"/>
          </a:p>
        </p:txBody>
      </p:sp>
    </p:spTree>
    <p:extLst>
      <p:ext uri="{BB962C8B-B14F-4D97-AF65-F5344CB8AC3E}">
        <p14:creationId xmlns:p14="http://schemas.microsoft.com/office/powerpoint/2010/main" val="25257450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9728" y="565439"/>
            <a:ext cx="6520220" cy="205278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519728" y="2827183"/>
            <a:ext cx="6520220" cy="673853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19728" y="9843516"/>
            <a:ext cx="1700927" cy="565437"/>
          </a:xfrm>
          <a:prstGeom prst="rect">
            <a:avLst/>
          </a:prstGeom>
        </p:spPr>
        <p:txBody>
          <a:bodyPr vert="horz" lIns="91440" tIns="45720" rIns="91440" bIns="45720" rtlCol="0" anchor="ctr"/>
          <a:lstStyle>
            <a:lvl1pPr algn="l">
              <a:defRPr sz="992">
                <a:solidFill>
                  <a:schemeClr val="tx1">
                    <a:tint val="82000"/>
                  </a:schemeClr>
                </a:solidFill>
              </a:defRPr>
            </a:lvl1pPr>
          </a:lstStyle>
          <a:p>
            <a:fld id="{2F1627A4-4FCA-4050-B8FF-2636B152CBAA}" type="datetimeFigureOut">
              <a:rPr lang="en-AU" smtClean="0"/>
              <a:t>29/09/2026</a:t>
            </a:fld>
            <a:endParaRPr lang="en-AU"/>
          </a:p>
        </p:txBody>
      </p:sp>
      <p:sp>
        <p:nvSpPr>
          <p:cNvPr id="5" name="Footer Placeholder 4"/>
          <p:cNvSpPr>
            <a:spLocks noGrp="1"/>
          </p:cNvSpPr>
          <p:nvPr>
            <p:ph type="ftr" sz="quarter" idx="3"/>
          </p:nvPr>
        </p:nvSpPr>
        <p:spPr>
          <a:xfrm>
            <a:off x="2504143" y="9843516"/>
            <a:ext cx="2551390" cy="565437"/>
          </a:xfrm>
          <a:prstGeom prst="rect">
            <a:avLst/>
          </a:prstGeom>
        </p:spPr>
        <p:txBody>
          <a:bodyPr vert="horz" lIns="91440" tIns="45720" rIns="91440" bIns="45720" rtlCol="0" anchor="ctr"/>
          <a:lstStyle>
            <a:lvl1pPr algn="ctr">
              <a:defRPr sz="992">
                <a:solidFill>
                  <a:schemeClr val="tx1">
                    <a:tint val="82000"/>
                  </a:schemeClr>
                </a:solidFill>
              </a:defRPr>
            </a:lvl1pPr>
          </a:lstStyle>
          <a:p>
            <a:endParaRPr lang="en-AU"/>
          </a:p>
        </p:txBody>
      </p:sp>
      <p:sp>
        <p:nvSpPr>
          <p:cNvPr id="6" name="Slide Number Placeholder 5"/>
          <p:cNvSpPr>
            <a:spLocks noGrp="1"/>
          </p:cNvSpPr>
          <p:nvPr>
            <p:ph type="sldNum" sz="quarter" idx="4"/>
          </p:nvPr>
        </p:nvSpPr>
        <p:spPr>
          <a:xfrm>
            <a:off x="5339020" y="9843516"/>
            <a:ext cx="1700927" cy="565437"/>
          </a:xfrm>
          <a:prstGeom prst="rect">
            <a:avLst/>
          </a:prstGeom>
        </p:spPr>
        <p:txBody>
          <a:bodyPr vert="horz" lIns="91440" tIns="45720" rIns="91440" bIns="45720" rtlCol="0" anchor="ctr"/>
          <a:lstStyle>
            <a:lvl1pPr algn="r">
              <a:defRPr sz="992">
                <a:solidFill>
                  <a:schemeClr val="tx1">
                    <a:tint val="82000"/>
                  </a:schemeClr>
                </a:solidFill>
              </a:defRPr>
            </a:lvl1pPr>
          </a:lstStyle>
          <a:p>
            <a:fld id="{5D714584-846A-4210-8184-53ABE5D4FAEC}" type="slidenum">
              <a:rPr lang="en-AU" smtClean="0"/>
              <a:t>‹#›</a:t>
            </a:fld>
            <a:endParaRPr lang="en-AU"/>
          </a:p>
        </p:txBody>
      </p:sp>
    </p:spTree>
    <p:extLst>
      <p:ext uri="{BB962C8B-B14F-4D97-AF65-F5344CB8AC3E}">
        <p14:creationId xmlns:p14="http://schemas.microsoft.com/office/powerpoint/2010/main" val="99721210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755934" rtl="0" eaLnBrk="1" latinLnBrk="0" hangingPunct="1">
        <a:lnSpc>
          <a:spcPct val="90000"/>
        </a:lnSpc>
        <a:spcBef>
          <a:spcPct val="0"/>
        </a:spcBef>
        <a:buNone/>
        <a:defRPr sz="3637" kern="1200">
          <a:solidFill>
            <a:schemeClr val="tx1"/>
          </a:solidFill>
          <a:latin typeface="+mj-lt"/>
          <a:ea typeface="+mj-ea"/>
          <a:cs typeface="+mj-cs"/>
        </a:defRPr>
      </a:lvl1pPr>
    </p:titleStyle>
    <p:body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p:bodyStyle>
    <p:otherStyle>
      <a:defPPr>
        <a:defRPr lang="en-US"/>
      </a:defPPr>
      <a:lvl1pPr marL="0" algn="l" defTabSz="755934" rtl="0" eaLnBrk="1" latinLnBrk="0" hangingPunct="1">
        <a:defRPr sz="1488" kern="1200">
          <a:solidFill>
            <a:schemeClr val="tx1"/>
          </a:solidFill>
          <a:latin typeface="+mn-lt"/>
          <a:ea typeface="+mn-ea"/>
          <a:cs typeface="+mn-cs"/>
        </a:defRPr>
      </a:lvl1pPr>
      <a:lvl2pPr marL="377967" algn="l" defTabSz="755934" rtl="0" eaLnBrk="1" latinLnBrk="0" hangingPunct="1">
        <a:defRPr sz="1488" kern="1200">
          <a:solidFill>
            <a:schemeClr val="tx1"/>
          </a:solidFill>
          <a:latin typeface="+mn-lt"/>
          <a:ea typeface="+mn-ea"/>
          <a:cs typeface="+mn-cs"/>
        </a:defRPr>
      </a:lvl2pPr>
      <a:lvl3pPr marL="755934" algn="l" defTabSz="755934" rtl="0" eaLnBrk="1" latinLnBrk="0" hangingPunct="1">
        <a:defRPr sz="1488" kern="1200">
          <a:solidFill>
            <a:schemeClr val="tx1"/>
          </a:solidFill>
          <a:latin typeface="+mn-lt"/>
          <a:ea typeface="+mn-ea"/>
          <a:cs typeface="+mn-cs"/>
        </a:defRPr>
      </a:lvl3pPr>
      <a:lvl4pPr marL="1133902" algn="l" defTabSz="755934" rtl="0" eaLnBrk="1" latinLnBrk="0" hangingPunct="1">
        <a:defRPr sz="1488" kern="1200">
          <a:solidFill>
            <a:schemeClr val="tx1"/>
          </a:solidFill>
          <a:latin typeface="+mn-lt"/>
          <a:ea typeface="+mn-ea"/>
          <a:cs typeface="+mn-cs"/>
        </a:defRPr>
      </a:lvl4pPr>
      <a:lvl5pPr marL="1511869" algn="l" defTabSz="755934" rtl="0" eaLnBrk="1" latinLnBrk="0" hangingPunct="1">
        <a:defRPr sz="1488" kern="1200">
          <a:solidFill>
            <a:schemeClr val="tx1"/>
          </a:solidFill>
          <a:latin typeface="+mn-lt"/>
          <a:ea typeface="+mn-ea"/>
          <a:cs typeface="+mn-cs"/>
        </a:defRPr>
      </a:lvl5pPr>
      <a:lvl6pPr marL="1889836" algn="l" defTabSz="755934" rtl="0" eaLnBrk="1" latinLnBrk="0" hangingPunct="1">
        <a:defRPr sz="1488" kern="1200">
          <a:solidFill>
            <a:schemeClr val="tx1"/>
          </a:solidFill>
          <a:latin typeface="+mn-lt"/>
          <a:ea typeface="+mn-ea"/>
          <a:cs typeface="+mn-cs"/>
        </a:defRPr>
      </a:lvl6pPr>
      <a:lvl7pPr marL="2267803" algn="l" defTabSz="755934" rtl="0" eaLnBrk="1" latinLnBrk="0" hangingPunct="1">
        <a:defRPr sz="1488" kern="1200">
          <a:solidFill>
            <a:schemeClr val="tx1"/>
          </a:solidFill>
          <a:latin typeface="+mn-lt"/>
          <a:ea typeface="+mn-ea"/>
          <a:cs typeface="+mn-cs"/>
        </a:defRPr>
      </a:lvl7pPr>
      <a:lvl8pPr marL="2645771" algn="l" defTabSz="755934" rtl="0" eaLnBrk="1" latinLnBrk="0" hangingPunct="1">
        <a:defRPr sz="1488" kern="1200">
          <a:solidFill>
            <a:schemeClr val="tx1"/>
          </a:solidFill>
          <a:latin typeface="+mn-lt"/>
          <a:ea typeface="+mn-ea"/>
          <a:cs typeface="+mn-cs"/>
        </a:defRPr>
      </a:lvl8pPr>
      <a:lvl9pPr marL="3023738" algn="l" defTabSz="755934" rtl="0" eaLnBrk="1" latinLnBrk="0" hangingPunct="1">
        <a:defRPr sz="148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hyperlink" Target="https://www.sacredheartwestmead.com.au/newchurch" TargetMode="External"/><Relationship Id="rId13" Type="http://schemas.openxmlformats.org/officeDocument/2006/relationships/image" Target="../media/image11.png"/><Relationship Id="rId18" Type="http://schemas.openxmlformats.org/officeDocument/2006/relationships/image" Target="../media/image16.png"/><Relationship Id="rId3" Type="http://schemas.openxmlformats.org/officeDocument/2006/relationships/image" Target="../media/image4.jpeg"/><Relationship Id="rId21" Type="http://schemas.openxmlformats.org/officeDocument/2006/relationships/hyperlink" Target="https://parracatholic.org/events/lifted-live-in-the-forecourt/" TargetMode="External"/><Relationship Id="rId7" Type="http://schemas.openxmlformats.org/officeDocument/2006/relationships/image" Target="../media/image8.png"/><Relationship Id="rId12" Type="http://schemas.openxmlformats.org/officeDocument/2006/relationships/hyperlink" Target="https://learning.safeguarding.org.au/" TargetMode="External"/><Relationship Id="rId17" Type="http://schemas.openxmlformats.org/officeDocument/2006/relationships/image" Target="../media/image15.jpeg"/><Relationship Id="rId2" Type="http://schemas.openxmlformats.org/officeDocument/2006/relationships/image" Target="../media/image3.png"/><Relationship Id="rId16" Type="http://schemas.openxmlformats.org/officeDocument/2006/relationships/image" Target="../media/image14.png"/><Relationship Id="rId20" Type="http://schemas.openxmlformats.org/officeDocument/2006/relationships/hyperlink" Target="https://parracatholic.org/celebrate/wyd/seoul2027/wyd27-songwriting-competition/" TargetMode="External"/><Relationship Id="rId1" Type="http://schemas.openxmlformats.org/officeDocument/2006/relationships/slideLayout" Target="../slideLayouts/slideLayout2.xml"/><Relationship Id="rId6" Type="http://schemas.openxmlformats.org/officeDocument/2006/relationships/image" Target="../media/image7.jpeg"/><Relationship Id="rId11" Type="http://schemas.openxmlformats.org/officeDocument/2006/relationships/hyperlink" Target="mailto:office@sacredheartwestmead.com.au" TargetMode="External"/><Relationship Id="rId5" Type="http://schemas.openxmlformats.org/officeDocument/2006/relationships/image" Target="../media/image6.png"/><Relationship Id="rId15" Type="http://schemas.openxmlformats.org/officeDocument/2006/relationships/image" Target="../media/image13.png"/><Relationship Id="rId10" Type="http://schemas.openxmlformats.org/officeDocument/2006/relationships/image" Target="../media/image10.jpeg"/><Relationship Id="rId19" Type="http://schemas.openxmlformats.org/officeDocument/2006/relationships/hyperlink" Target="http://parracatholic.org/rosary-workshops" TargetMode="External"/><Relationship Id="rId4" Type="http://schemas.openxmlformats.org/officeDocument/2006/relationships/image" Target="../media/image5.jpeg"/><Relationship Id="rId9" Type="http://schemas.openxmlformats.org/officeDocument/2006/relationships/image" Target="../media/image9.png"/><Relationship Id="rId14" Type="http://schemas.openxmlformats.org/officeDocument/2006/relationships/image" Target="../media/image12.emf"/><Relationship Id="rId22" Type="http://schemas.openxmlformats.org/officeDocument/2006/relationships/image" Target="../media/image1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EDD2254D-224E-B882-7196-61D412EAE20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0000" y="180000"/>
            <a:ext cx="1374776" cy="13239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pic>
        <p:nvPicPr>
          <p:cNvPr id="1029" name="Picture 5">
            <a:extLst>
              <a:ext uri="{FF2B5EF4-FFF2-40B4-BE49-F238E27FC236}">
                <a16:creationId xmlns:a16="http://schemas.microsoft.com/office/drawing/2014/main" id="{76F66324-6950-5060-24FF-5B3F7DB88E32}"/>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80000" y="180000"/>
            <a:ext cx="865188" cy="939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cxnSp>
        <p:nvCxnSpPr>
          <p:cNvPr id="15" name="Straight Connector 14">
            <a:extLst>
              <a:ext uri="{FF2B5EF4-FFF2-40B4-BE49-F238E27FC236}">
                <a16:creationId xmlns:a16="http://schemas.microsoft.com/office/drawing/2014/main" id="{7C5FD16B-DDF5-FC19-60F8-1349A284BDA8}"/>
              </a:ext>
            </a:extLst>
          </p:cNvPr>
          <p:cNvCxnSpPr>
            <a:cxnSpLocks/>
          </p:cNvCxnSpPr>
          <p:nvPr/>
        </p:nvCxnSpPr>
        <p:spPr>
          <a:xfrm>
            <a:off x="180000" y="1596526"/>
            <a:ext cx="7165188" cy="0"/>
          </a:xfrm>
          <a:prstGeom prst="line">
            <a:avLst/>
          </a:prstGeom>
          <a:ln>
            <a:solidFill>
              <a:srgbClr val="C00000"/>
            </a:solidFill>
          </a:ln>
        </p:spPr>
        <p:style>
          <a:lnRef idx="2">
            <a:schemeClr val="accent1"/>
          </a:lnRef>
          <a:fillRef idx="0">
            <a:schemeClr val="accent1"/>
          </a:fillRef>
          <a:effectRef idx="1">
            <a:schemeClr val="accent1"/>
          </a:effectRef>
          <a:fontRef idx="minor">
            <a:schemeClr val="tx1"/>
          </a:fontRef>
        </p:style>
      </p:cxnSp>
      <p:sp>
        <p:nvSpPr>
          <p:cNvPr id="20" name="TextBox 19">
            <a:extLst>
              <a:ext uri="{FF2B5EF4-FFF2-40B4-BE49-F238E27FC236}">
                <a16:creationId xmlns:a16="http://schemas.microsoft.com/office/drawing/2014/main" id="{9EB24522-C328-5030-4415-03A4C54A2CDE}"/>
              </a:ext>
            </a:extLst>
          </p:cNvPr>
          <p:cNvSpPr txBox="1"/>
          <p:nvPr/>
        </p:nvSpPr>
        <p:spPr>
          <a:xfrm>
            <a:off x="1296813" y="1604399"/>
            <a:ext cx="6048375" cy="307777"/>
          </a:xfrm>
          <a:prstGeom prst="rect">
            <a:avLst/>
          </a:prstGeom>
          <a:noFill/>
        </p:spPr>
        <p:txBody>
          <a:bodyPr wrap="square" rtlCol="0">
            <a:spAutoFit/>
          </a:bodyPr>
          <a:lstStyle/>
          <a:p>
            <a:r>
              <a:rPr lang="en-AU" sz="1400" b="1" i="1" dirty="0">
                <a:latin typeface="Calibri" panose="020F0502020204030204" pitchFamily="34" charset="0"/>
                <a:ea typeface="Calibri" panose="020F0502020204030204" pitchFamily="34" charset="0"/>
                <a:cs typeface="Calibri" panose="020F0502020204030204" pitchFamily="34" charset="0"/>
              </a:rPr>
              <a:t>‘The sacred heart of Jesus is an open heart . . .’   </a:t>
            </a:r>
            <a:r>
              <a:rPr lang="en-AU" sz="1100" b="1" dirty="0">
                <a:latin typeface="Calibri" panose="020F0502020204030204" pitchFamily="34" charset="0"/>
                <a:ea typeface="Calibri" panose="020F0502020204030204" pitchFamily="34" charset="0"/>
                <a:cs typeface="Calibri" panose="020F0502020204030204" pitchFamily="34" charset="0"/>
              </a:rPr>
              <a:t>St Teresa of Kolkata</a:t>
            </a:r>
          </a:p>
        </p:txBody>
      </p:sp>
      <p:sp>
        <p:nvSpPr>
          <p:cNvPr id="22" name="TextBox 21">
            <a:extLst>
              <a:ext uri="{FF2B5EF4-FFF2-40B4-BE49-F238E27FC236}">
                <a16:creationId xmlns:a16="http://schemas.microsoft.com/office/drawing/2014/main" id="{EB965DAB-1161-C0A4-E6B7-C6D9613FD67D}"/>
              </a:ext>
            </a:extLst>
          </p:cNvPr>
          <p:cNvSpPr txBox="1"/>
          <p:nvPr/>
        </p:nvSpPr>
        <p:spPr>
          <a:xfrm>
            <a:off x="2127922" y="180000"/>
            <a:ext cx="3574143" cy="381000"/>
          </a:xfrm>
          <a:prstGeom prst="rect">
            <a:avLst/>
          </a:prstGeom>
          <a:noFill/>
        </p:spPr>
        <p:txBody>
          <a:bodyPr wrap="square" rtlCol="0">
            <a:spAutoFit/>
          </a:bodyPr>
          <a:lstStyle/>
          <a:p>
            <a:r>
              <a:rPr lang="en-AU" b="1" spc="100" dirty="0">
                <a:solidFill>
                  <a:srgbClr val="194B43"/>
                </a:solidFill>
                <a:latin typeface="Calibri" panose="020F0502020204030204" pitchFamily="34" charset="0"/>
                <a:ea typeface="Calibri" panose="020F0502020204030204" pitchFamily="34" charset="0"/>
                <a:cs typeface="Calibri" panose="020F0502020204030204" pitchFamily="34" charset="0"/>
              </a:rPr>
              <a:t>Westmead Catholic Community</a:t>
            </a:r>
          </a:p>
        </p:txBody>
      </p:sp>
      <p:sp>
        <p:nvSpPr>
          <p:cNvPr id="25" name="TextBox 24">
            <a:extLst>
              <a:ext uri="{FF2B5EF4-FFF2-40B4-BE49-F238E27FC236}">
                <a16:creationId xmlns:a16="http://schemas.microsoft.com/office/drawing/2014/main" id="{F4EEDE78-FC0A-1C5D-512C-D2572B33F80F}"/>
              </a:ext>
            </a:extLst>
          </p:cNvPr>
          <p:cNvSpPr txBox="1"/>
          <p:nvPr/>
        </p:nvSpPr>
        <p:spPr>
          <a:xfrm>
            <a:off x="1900879" y="405989"/>
            <a:ext cx="4028227" cy="646331"/>
          </a:xfrm>
          <a:prstGeom prst="rect">
            <a:avLst/>
          </a:prstGeom>
          <a:noFill/>
        </p:spPr>
        <p:txBody>
          <a:bodyPr wrap="square" rtlCol="0">
            <a:spAutoFit/>
          </a:bodyPr>
          <a:lstStyle/>
          <a:p>
            <a:r>
              <a:rPr lang="en-AU" sz="3600" b="1" i="1" cap="small" spc="300" dirty="0">
                <a:solidFill>
                  <a:srgbClr val="1707B1"/>
                </a:solidFill>
                <a:latin typeface="Calibri" panose="020F0502020204030204" pitchFamily="34" charset="0"/>
                <a:ea typeface="Calibri" panose="020F0502020204030204" pitchFamily="34" charset="0"/>
                <a:cs typeface="Calibri" panose="020F0502020204030204" pitchFamily="34" charset="0"/>
              </a:rPr>
              <a:t>Parish Heartbeats</a:t>
            </a:r>
          </a:p>
        </p:txBody>
      </p:sp>
      <p:sp>
        <p:nvSpPr>
          <p:cNvPr id="26" name="TextBox 25">
            <a:extLst>
              <a:ext uri="{FF2B5EF4-FFF2-40B4-BE49-F238E27FC236}">
                <a16:creationId xmlns:a16="http://schemas.microsoft.com/office/drawing/2014/main" id="{4639AAE8-D0AD-13C7-B838-A788F604EDEA}"/>
              </a:ext>
            </a:extLst>
          </p:cNvPr>
          <p:cNvSpPr txBox="1"/>
          <p:nvPr/>
        </p:nvSpPr>
        <p:spPr>
          <a:xfrm>
            <a:off x="1520628" y="1037726"/>
            <a:ext cx="4988166" cy="523220"/>
          </a:xfrm>
          <a:prstGeom prst="rect">
            <a:avLst/>
          </a:prstGeom>
          <a:noFill/>
        </p:spPr>
        <p:txBody>
          <a:bodyPr wrap="square" rtlCol="0">
            <a:spAutoFit/>
          </a:bodyPr>
          <a:lstStyle/>
          <a:p>
            <a:r>
              <a:rPr lang="en-AU" sz="1000" b="1" dirty="0">
                <a:latin typeface="Calibri" panose="020F0502020204030204" pitchFamily="34" charset="0"/>
                <a:ea typeface="Calibri" panose="020F0502020204030204" pitchFamily="34" charset="0"/>
                <a:cs typeface="Calibri" panose="020F0502020204030204" pitchFamily="34" charset="0"/>
              </a:rPr>
              <a:t>                               Official Weekly Bulletin of Sacred Heart Parish, Westmead</a:t>
            </a:r>
          </a:p>
          <a:p>
            <a:r>
              <a:rPr lang="en-AU" sz="900" dirty="0">
                <a:latin typeface="Calibri" panose="020F0502020204030204" pitchFamily="34" charset="0"/>
                <a:ea typeface="Calibri" panose="020F0502020204030204" pitchFamily="34" charset="0"/>
                <a:cs typeface="Calibri" panose="020F0502020204030204" pitchFamily="34" charset="0"/>
              </a:rPr>
              <a:t>Parish Office: 14 Ralph Street, Westmead NSW 2145     Telephone: 9635 9262</a:t>
            </a:r>
          </a:p>
          <a:p>
            <a:r>
              <a:rPr lang="en-AU" sz="900" dirty="0">
                <a:latin typeface="Calibri" panose="020F0502020204030204" pitchFamily="34" charset="0"/>
                <a:ea typeface="Calibri" panose="020F0502020204030204" pitchFamily="34" charset="0"/>
                <a:cs typeface="Calibri" panose="020F0502020204030204" pitchFamily="34" charset="0"/>
              </a:rPr>
              <a:t>Email Address: office@sacredheartwestmead.com.au      Website: www.sacredheartwestmead.com.au</a:t>
            </a:r>
          </a:p>
        </p:txBody>
      </p:sp>
      <p:cxnSp>
        <p:nvCxnSpPr>
          <p:cNvPr id="27" name="Straight Connector 26">
            <a:extLst>
              <a:ext uri="{FF2B5EF4-FFF2-40B4-BE49-F238E27FC236}">
                <a16:creationId xmlns:a16="http://schemas.microsoft.com/office/drawing/2014/main" id="{657229C9-390B-C4B2-2100-0270A96BA0B5}"/>
              </a:ext>
            </a:extLst>
          </p:cNvPr>
          <p:cNvCxnSpPr>
            <a:cxnSpLocks/>
          </p:cNvCxnSpPr>
          <p:nvPr/>
        </p:nvCxnSpPr>
        <p:spPr>
          <a:xfrm>
            <a:off x="197243" y="1912176"/>
            <a:ext cx="7165188" cy="0"/>
          </a:xfrm>
          <a:prstGeom prst="line">
            <a:avLst/>
          </a:prstGeom>
          <a:ln>
            <a:solidFill>
              <a:srgbClr val="C00000"/>
            </a:solidFill>
          </a:ln>
        </p:spPr>
        <p:style>
          <a:lnRef idx="2">
            <a:schemeClr val="accent1"/>
          </a:lnRef>
          <a:fillRef idx="0">
            <a:schemeClr val="accent1"/>
          </a:fillRef>
          <a:effectRef idx="1">
            <a:schemeClr val="accent1"/>
          </a:effectRef>
          <a:fontRef idx="minor">
            <a:schemeClr val="tx1"/>
          </a:fontRef>
        </p:style>
      </p:cxnSp>
      <p:sp>
        <p:nvSpPr>
          <p:cNvPr id="30" name="TextBox 29">
            <a:extLst>
              <a:ext uri="{FF2B5EF4-FFF2-40B4-BE49-F238E27FC236}">
                <a16:creationId xmlns:a16="http://schemas.microsoft.com/office/drawing/2014/main" id="{613DB6C1-F09B-60F6-163F-086C4CCB7BBE}"/>
              </a:ext>
            </a:extLst>
          </p:cNvPr>
          <p:cNvSpPr txBox="1"/>
          <p:nvPr/>
        </p:nvSpPr>
        <p:spPr>
          <a:xfrm>
            <a:off x="168040" y="1884906"/>
            <a:ext cx="7165188" cy="307777"/>
          </a:xfrm>
          <a:prstGeom prst="rect">
            <a:avLst/>
          </a:prstGeom>
          <a:noFill/>
        </p:spPr>
        <p:txBody>
          <a:bodyPr wrap="square" rtlCol="0">
            <a:spAutoFit/>
          </a:bodyPr>
          <a:lstStyle/>
          <a:p>
            <a:r>
              <a:rPr lang="en-AU" sz="1400" dirty="0">
                <a:solidFill>
                  <a:srgbClr val="008986"/>
                </a:solidFill>
                <a:latin typeface="Calibri" panose="020F0502020204030204" pitchFamily="34" charset="0"/>
                <a:ea typeface="Calibri" panose="020F0502020204030204" pitchFamily="34" charset="0"/>
                <a:cs typeface="Calibri" panose="020F0502020204030204" pitchFamily="34" charset="0"/>
              </a:rPr>
              <a:t> 27th Sunday in Ordinary Time                                                                               3 – 4 October 2026</a:t>
            </a:r>
          </a:p>
        </p:txBody>
      </p:sp>
      <p:cxnSp>
        <p:nvCxnSpPr>
          <p:cNvPr id="31" name="Straight Connector 30">
            <a:extLst>
              <a:ext uri="{FF2B5EF4-FFF2-40B4-BE49-F238E27FC236}">
                <a16:creationId xmlns:a16="http://schemas.microsoft.com/office/drawing/2014/main" id="{B39BABEF-1A49-DFE6-13C9-1D844D79AAF8}"/>
              </a:ext>
            </a:extLst>
          </p:cNvPr>
          <p:cNvCxnSpPr>
            <a:cxnSpLocks/>
          </p:cNvCxnSpPr>
          <p:nvPr/>
        </p:nvCxnSpPr>
        <p:spPr>
          <a:xfrm>
            <a:off x="197243" y="2189009"/>
            <a:ext cx="7165188" cy="0"/>
          </a:xfrm>
          <a:prstGeom prst="line">
            <a:avLst/>
          </a:prstGeom>
          <a:ln>
            <a:solidFill>
              <a:srgbClr val="C00000"/>
            </a:solidFill>
          </a:ln>
        </p:spPr>
        <p:style>
          <a:lnRef idx="2">
            <a:schemeClr val="accent1"/>
          </a:lnRef>
          <a:fillRef idx="0">
            <a:schemeClr val="accent1"/>
          </a:fillRef>
          <a:effectRef idx="1">
            <a:schemeClr val="accent1"/>
          </a:effectRef>
          <a:fontRef idx="minor">
            <a:schemeClr val="tx1"/>
          </a:fontRef>
        </p:style>
      </p:cxnSp>
      <p:sp>
        <p:nvSpPr>
          <p:cNvPr id="34" name="TextBox 33">
            <a:extLst>
              <a:ext uri="{FF2B5EF4-FFF2-40B4-BE49-F238E27FC236}">
                <a16:creationId xmlns:a16="http://schemas.microsoft.com/office/drawing/2014/main" id="{68CD5F45-F1B0-F0C2-FB37-A4F53BB35E25}"/>
              </a:ext>
            </a:extLst>
          </p:cNvPr>
          <p:cNvSpPr txBox="1"/>
          <p:nvPr/>
        </p:nvSpPr>
        <p:spPr>
          <a:xfrm>
            <a:off x="5257800" y="2185336"/>
            <a:ext cx="2104631" cy="7071167"/>
          </a:xfrm>
          <a:prstGeom prst="rect">
            <a:avLst/>
          </a:prstGeom>
          <a:noFill/>
          <a:ln>
            <a:solidFill>
              <a:srgbClr val="C00000"/>
            </a:solidFill>
          </a:ln>
        </p:spPr>
        <p:txBody>
          <a:bodyPr wrap="square" rtlCol="0">
            <a:spAutoFit/>
          </a:bodyPr>
          <a:lstStyle/>
          <a:p>
            <a:pPr algn="ctr"/>
            <a:r>
              <a:rPr lang="en-US" sz="1300" b="1" cap="small" spc="150" dirty="0">
                <a:solidFill>
                  <a:srgbClr val="C00000"/>
                </a:solidFill>
                <a:latin typeface="Calibri" panose="020F0502020204030204" pitchFamily="34" charset="0"/>
                <a:ea typeface="Calibri" panose="020F0502020204030204" pitchFamily="34" charset="0"/>
                <a:cs typeface="Calibri" panose="020F0502020204030204" pitchFamily="34" charset="0"/>
              </a:rPr>
              <a:t>Parish Contacts</a:t>
            </a:r>
            <a:endParaRPr lang="en-AU" sz="1300" spc="150" dirty="0">
              <a:solidFill>
                <a:srgbClr val="C00000"/>
              </a:solidFill>
              <a:latin typeface="Calibri" panose="020F0502020204030204" pitchFamily="34" charset="0"/>
              <a:ea typeface="Calibri" panose="020F0502020204030204" pitchFamily="34" charset="0"/>
              <a:cs typeface="Calibri" panose="020F0502020204030204" pitchFamily="34" charset="0"/>
            </a:endParaRPr>
          </a:p>
          <a:p>
            <a:pPr algn="ctr"/>
            <a:r>
              <a:rPr lang="en-AU" sz="950" dirty="0">
                <a:latin typeface="Calibri" panose="020F0502020204030204" pitchFamily="34" charset="0"/>
                <a:ea typeface="Calibri" panose="020F0502020204030204" pitchFamily="34" charset="0"/>
                <a:cs typeface="Calibri" panose="020F0502020204030204" pitchFamily="34" charset="0"/>
              </a:rPr>
              <a:t>(02) 9635 9262</a:t>
            </a:r>
          </a:p>
          <a:p>
            <a:pPr algn="ctr"/>
            <a:r>
              <a:rPr lang="en-AU" sz="900" dirty="0">
                <a:latin typeface="Calibri" panose="020F0502020204030204" pitchFamily="34" charset="0"/>
                <a:ea typeface="Calibri" panose="020F0502020204030204" pitchFamily="34" charset="0"/>
                <a:cs typeface="Calibri" panose="020F0502020204030204" pitchFamily="34" charset="0"/>
              </a:rPr>
              <a:t>www.sacredheartwestmead.com.au</a:t>
            </a:r>
          </a:p>
          <a:p>
            <a:pPr algn="ctr"/>
            <a:r>
              <a:rPr lang="en-AU" sz="800" dirty="0">
                <a:latin typeface="Calibri" panose="020F0502020204030204" pitchFamily="34" charset="0"/>
                <a:ea typeface="Calibri" panose="020F0502020204030204" pitchFamily="34" charset="0"/>
                <a:cs typeface="Calibri" panose="020F0502020204030204" pitchFamily="34" charset="0"/>
              </a:rPr>
              <a:t>www.facebook.com/Sacred-Heart-Westmead</a:t>
            </a:r>
          </a:p>
          <a:p>
            <a:pPr algn="ctr"/>
            <a:r>
              <a:rPr lang="en-US" sz="600" dirty="0">
                <a:latin typeface="Calibri" panose="020F0502020204030204" pitchFamily="34" charset="0"/>
                <a:ea typeface="Calibri" panose="020F0502020204030204" pitchFamily="34" charset="0"/>
                <a:cs typeface="Calibri" panose="020F0502020204030204" pitchFamily="34" charset="0"/>
              </a:rPr>
              <a:t> </a:t>
            </a:r>
            <a:endParaRPr lang="en-AU" sz="600" dirty="0">
              <a:latin typeface="Calibri" panose="020F0502020204030204" pitchFamily="34" charset="0"/>
              <a:ea typeface="Calibri" panose="020F0502020204030204" pitchFamily="34" charset="0"/>
              <a:cs typeface="Calibri" panose="020F0502020204030204" pitchFamily="34" charset="0"/>
            </a:endParaRPr>
          </a:p>
          <a:p>
            <a:pPr algn="ctr"/>
            <a:r>
              <a:rPr lang="en-US" sz="1000" b="1" dirty="0">
                <a:latin typeface="Calibri" panose="020F0502020204030204" pitchFamily="34" charset="0"/>
                <a:ea typeface="Calibri" panose="020F0502020204030204" pitchFamily="34" charset="0"/>
                <a:cs typeface="Calibri" panose="020F0502020204030204" pitchFamily="34" charset="0"/>
              </a:rPr>
              <a:t>Parish</a:t>
            </a:r>
            <a:r>
              <a:rPr lang="en-US" sz="1000" b="1" i="1" dirty="0">
                <a:latin typeface="Calibri" panose="020F0502020204030204" pitchFamily="34" charset="0"/>
                <a:ea typeface="Calibri" panose="020F0502020204030204" pitchFamily="34" charset="0"/>
                <a:cs typeface="Calibri" panose="020F0502020204030204" pitchFamily="34" charset="0"/>
              </a:rPr>
              <a:t> </a:t>
            </a:r>
            <a:r>
              <a:rPr lang="en-US" sz="1000" b="1" dirty="0">
                <a:latin typeface="Calibri" panose="020F0502020204030204" pitchFamily="34" charset="0"/>
                <a:ea typeface="Calibri" panose="020F0502020204030204" pitchFamily="34" charset="0"/>
                <a:cs typeface="Calibri" panose="020F0502020204030204" pitchFamily="34" charset="0"/>
              </a:rPr>
              <a:t>Priest</a:t>
            </a:r>
            <a:endParaRPr lang="en-AU" sz="1000" dirty="0">
              <a:latin typeface="Calibri" panose="020F0502020204030204" pitchFamily="34" charset="0"/>
              <a:ea typeface="Calibri" panose="020F0502020204030204" pitchFamily="34" charset="0"/>
              <a:cs typeface="Calibri" panose="020F0502020204030204" pitchFamily="34" charset="0"/>
            </a:endParaRPr>
          </a:p>
          <a:p>
            <a:pPr algn="ctr"/>
            <a:r>
              <a:rPr lang="en-US" sz="1000" dirty="0">
                <a:latin typeface="Calibri" panose="020F0502020204030204" pitchFamily="34" charset="0"/>
                <a:ea typeface="Calibri" panose="020F0502020204030204" pitchFamily="34" charset="0"/>
                <a:cs typeface="Calibri" panose="020F0502020204030204" pitchFamily="34" charset="0"/>
              </a:rPr>
              <a:t>Rev Fr Walter Fogarty PP</a:t>
            </a:r>
            <a:endParaRPr lang="en-AU" sz="1000" dirty="0">
              <a:latin typeface="Calibri" panose="020F0502020204030204" pitchFamily="34" charset="0"/>
              <a:ea typeface="Calibri" panose="020F0502020204030204" pitchFamily="34" charset="0"/>
              <a:cs typeface="Calibri" panose="020F0502020204030204" pitchFamily="34" charset="0"/>
            </a:endParaRPr>
          </a:p>
          <a:p>
            <a:pPr algn="ctr"/>
            <a:r>
              <a:rPr lang="en-US" sz="950" dirty="0">
                <a:latin typeface="Calibri" panose="020F0502020204030204" pitchFamily="34" charset="0"/>
                <a:ea typeface="Calibri" panose="020F0502020204030204" pitchFamily="34" charset="0"/>
                <a:cs typeface="Calibri" panose="020F0502020204030204" pitchFamily="34" charset="0"/>
              </a:rPr>
              <a:t>Email:  </a:t>
            </a:r>
            <a:r>
              <a:rPr lang="en-US" sz="950" dirty="0" err="1">
                <a:latin typeface="Calibri" panose="020F0502020204030204" pitchFamily="34" charset="0"/>
                <a:ea typeface="Calibri" panose="020F0502020204030204" pitchFamily="34" charset="0"/>
                <a:cs typeface="Calibri" panose="020F0502020204030204" pitchFamily="34" charset="0"/>
              </a:rPr>
              <a:t>frwalter</a:t>
            </a:r>
            <a:endParaRPr lang="en-AU" sz="950" dirty="0">
              <a:latin typeface="Calibri" panose="020F0502020204030204" pitchFamily="34" charset="0"/>
              <a:ea typeface="Calibri" panose="020F0502020204030204" pitchFamily="34" charset="0"/>
              <a:cs typeface="Calibri" panose="020F0502020204030204" pitchFamily="34" charset="0"/>
            </a:endParaRPr>
          </a:p>
          <a:p>
            <a:pPr algn="ctr"/>
            <a:r>
              <a:rPr lang="en-US" sz="950" dirty="0">
                <a:latin typeface="Calibri" panose="020F0502020204030204" pitchFamily="34" charset="0"/>
                <a:ea typeface="Calibri" panose="020F0502020204030204" pitchFamily="34" charset="0"/>
                <a:cs typeface="Calibri" panose="020F0502020204030204" pitchFamily="34" charset="0"/>
              </a:rPr>
              <a:t>@sacredheartwestmead.com.au </a:t>
            </a:r>
            <a:endParaRPr lang="en-AU" sz="950" dirty="0">
              <a:latin typeface="Calibri" panose="020F0502020204030204" pitchFamily="34" charset="0"/>
              <a:ea typeface="Calibri" panose="020F0502020204030204" pitchFamily="34" charset="0"/>
              <a:cs typeface="Calibri" panose="020F0502020204030204" pitchFamily="34" charset="0"/>
            </a:endParaRPr>
          </a:p>
          <a:p>
            <a:pPr algn="ctr"/>
            <a:r>
              <a:rPr lang="en-US" sz="400" dirty="0">
                <a:latin typeface="Calibri" panose="020F0502020204030204" pitchFamily="34" charset="0"/>
                <a:ea typeface="Calibri" panose="020F0502020204030204" pitchFamily="34" charset="0"/>
                <a:cs typeface="Calibri" panose="020F0502020204030204" pitchFamily="34" charset="0"/>
              </a:rPr>
              <a:t> </a:t>
            </a:r>
            <a:endParaRPr lang="en-AU" sz="400" dirty="0">
              <a:latin typeface="Calibri" panose="020F0502020204030204" pitchFamily="34" charset="0"/>
              <a:ea typeface="Calibri" panose="020F0502020204030204" pitchFamily="34" charset="0"/>
              <a:cs typeface="Calibri" panose="020F0502020204030204" pitchFamily="34" charset="0"/>
            </a:endParaRPr>
          </a:p>
          <a:p>
            <a:pPr algn="ctr"/>
            <a:r>
              <a:rPr lang="en-US" sz="1000" b="1" dirty="0">
                <a:latin typeface="Calibri" panose="020F0502020204030204" pitchFamily="34" charset="0"/>
                <a:ea typeface="Calibri" panose="020F0502020204030204" pitchFamily="34" charset="0"/>
                <a:cs typeface="Calibri" panose="020F0502020204030204" pitchFamily="34" charset="0"/>
              </a:rPr>
              <a:t>Parish Administrator  </a:t>
            </a:r>
            <a:endParaRPr lang="en-AU" sz="1000" dirty="0">
              <a:latin typeface="Calibri" panose="020F0502020204030204" pitchFamily="34" charset="0"/>
              <a:ea typeface="Calibri" panose="020F0502020204030204" pitchFamily="34" charset="0"/>
              <a:cs typeface="Calibri" panose="020F0502020204030204" pitchFamily="34" charset="0"/>
            </a:endParaRPr>
          </a:p>
          <a:p>
            <a:pPr algn="ctr"/>
            <a:r>
              <a:rPr lang="en-US" sz="950" dirty="0">
                <a:latin typeface="Calibri" panose="020F0502020204030204" pitchFamily="34" charset="0"/>
                <a:ea typeface="Calibri" panose="020F0502020204030204" pitchFamily="34" charset="0"/>
                <a:cs typeface="Calibri" panose="020F0502020204030204" pitchFamily="34" charset="0"/>
              </a:rPr>
              <a:t>Virginia Knight (Tuesday - Thursday)  </a:t>
            </a:r>
            <a:endParaRPr lang="en-AU" sz="950" dirty="0">
              <a:latin typeface="Calibri" panose="020F0502020204030204" pitchFamily="34" charset="0"/>
              <a:ea typeface="Calibri" panose="020F0502020204030204" pitchFamily="34" charset="0"/>
              <a:cs typeface="Calibri" panose="020F0502020204030204" pitchFamily="34" charset="0"/>
            </a:endParaRPr>
          </a:p>
          <a:p>
            <a:pPr algn="ctr"/>
            <a:r>
              <a:rPr lang="en-US" sz="950" dirty="0">
                <a:latin typeface="Calibri" panose="020F0502020204030204" pitchFamily="34" charset="0"/>
                <a:ea typeface="Calibri" panose="020F0502020204030204" pitchFamily="34" charset="0"/>
                <a:cs typeface="Calibri" panose="020F0502020204030204" pitchFamily="34" charset="0"/>
              </a:rPr>
              <a:t>Email:  office</a:t>
            </a:r>
            <a:endParaRPr lang="en-AU" sz="950" dirty="0">
              <a:latin typeface="Calibri" panose="020F0502020204030204" pitchFamily="34" charset="0"/>
              <a:ea typeface="Calibri" panose="020F0502020204030204" pitchFamily="34" charset="0"/>
              <a:cs typeface="Calibri" panose="020F0502020204030204" pitchFamily="34" charset="0"/>
            </a:endParaRPr>
          </a:p>
          <a:p>
            <a:pPr algn="ctr"/>
            <a:r>
              <a:rPr lang="en-US" sz="950" dirty="0">
                <a:latin typeface="Calibri" panose="020F0502020204030204" pitchFamily="34" charset="0"/>
                <a:ea typeface="Calibri" panose="020F0502020204030204" pitchFamily="34" charset="0"/>
                <a:cs typeface="Calibri" panose="020F0502020204030204" pitchFamily="34" charset="0"/>
              </a:rPr>
              <a:t>@sacredheartwestmead.com.au </a:t>
            </a:r>
            <a:endParaRPr lang="en-AU" sz="950" dirty="0">
              <a:latin typeface="Calibri" panose="020F0502020204030204" pitchFamily="34" charset="0"/>
              <a:ea typeface="Calibri" panose="020F0502020204030204" pitchFamily="34" charset="0"/>
              <a:cs typeface="Calibri" panose="020F0502020204030204" pitchFamily="34" charset="0"/>
            </a:endParaRPr>
          </a:p>
          <a:p>
            <a:pPr algn="ctr"/>
            <a:r>
              <a:rPr lang="en-US" sz="400" dirty="0">
                <a:latin typeface="Calibri" panose="020F0502020204030204" pitchFamily="34" charset="0"/>
                <a:ea typeface="Calibri" panose="020F0502020204030204" pitchFamily="34" charset="0"/>
                <a:cs typeface="Calibri" panose="020F0502020204030204" pitchFamily="34" charset="0"/>
              </a:rPr>
              <a:t> </a:t>
            </a:r>
            <a:endParaRPr lang="en-AU" sz="400" dirty="0">
              <a:latin typeface="Calibri" panose="020F0502020204030204" pitchFamily="34" charset="0"/>
              <a:ea typeface="Calibri" panose="020F0502020204030204" pitchFamily="34" charset="0"/>
              <a:cs typeface="Calibri" panose="020F0502020204030204" pitchFamily="34" charset="0"/>
            </a:endParaRPr>
          </a:p>
          <a:p>
            <a:pPr algn="ctr"/>
            <a:r>
              <a:rPr lang="en-US" sz="1000" b="1" dirty="0">
                <a:latin typeface="Calibri" panose="020F0502020204030204" pitchFamily="34" charset="0"/>
                <a:ea typeface="Calibri" panose="020F0502020204030204" pitchFamily="34" charset="0"/>
                <a:cs typeface="Calibri" panose="020F0502020204030204" pitchFamily="34" charset="0"/>
              </a:rPr>
              <a:t>Sacramental Coordinator</a:t>
            </a:r>
            <a:endParaRPr lang="en-AU" sz="1000" dirty="0">
              <a:latin typeface="Calibri" panose="020F0502020204030204" pitchFamily="34" charset="0"/>
              <a:ea typeface="Calibri" panose="020F0502020204030204" pitchFamily="34" charset="0"/>
              <a:cs typeface="Calibri" panose="020F0502020204030204" pitchFamily="34" charset="0"/>
            </a:endParaRPr>
          </a:p>
          <a:p>
            <a:pPr algn="ctr"/>
            <a:r>
              <a:rPr lang="en-US" sz="950" dirty="0">
                <a:latin typeface="Calibri" panose="020F0502020204030204" pitchFamily="34" charset="0"/>
                <a:ea typeface="Calibri" panose="020F0502020204030204" pitchFamily="34" charset="0"/>
                <a:cs typeface="Calibri" panose="020F0502020204030204" pitchFamily="34" charset="0"/>
              </a:rPr>
              <a:t>Anne Monahan (Friday)   </a:t>
            </a:r>
            <a:endParaRPr lang="en-AU" sz="950" dirty="0">
              <a:latin typeface="Calibri" panose="020F0502020204030204" pitchFamily="34" charset="0"/>
              <a:ea typeface="Calibri" panose="020F0502020204030204" pitchFamily="34" charset="0"/>
              <a:cs typeface="Calibri" panose="020F0502020204030204" pitchFamily="34" charset="0"/>
            </a:endParaRPr>
          </a:p>
          <a:p>
            <a:pPr algn="ctr"/>
            <a:r>
              <a:rPr lang="en-US" sz="950" dirty="0">
                <a:latin typeface="Calibri" panose="020F0502020204030204" pitchFamily="34" charset="0"/>
                <a:ea typeface="Calibri" panose="020F0502020204030204" pitchFamily="34" charset="0"/>
                <a:cs typeface="Calibri" panose="020F0502020204030204" pitchFamily="34" charset="0"/>
              </a:rPr>
              <a:t>Email:  sacraments</a:t>
            </a:r>
            <a:endParaRPr lang="en-AU" sz="950" dirty="0">
              <a:latin typeface="Calibri" panose="020F0502020204030204" pitchFamily="34" charset="0"/>
              <a:ea typeface="Calibri" panose="020F0502020204030204" pitchFamily="34" charset="0"/>
              <a:cs typeface="Calibri" panose="020F0502020204030204" pitchFamily="34" charset="0"/>
            </a:endParaRPr>
          </a:p>
          <a:p>
            <a:pPr algn="ctr"/>
            <a:r>
              <a:rPr lang="en-US" sz="950" dirty="0">
                <a:latin typeface="Calibri" panose="020F0502020204030204" pitchFamily="34" charset="0"/>
                <a:ea typeface="Calibri" panose="020F0502020204030204" pitchFamily="34" charset="0"/>
                <a:cs typeface="Calibri" panose="020F0502020204030204" pitchFamily="34" charset="0"/>
              </a:rPr>
              <a:t>@sacredheartwestmead.com.au </a:t>
            </a:r>
            <a:endParaRPr lang="en-AU" sz="950" dirty="0">
              <a:latin typeface="Calibri" panose="020F0502020204030204" pitchFamily="34" charset="0"/>
              <a:ea typeface="Calibri" panose="020F0502020204030204" pitchFamily="34" charset="0"/>
              <a:cs typeface="Calibri" panose="020F0502020204030204" pitchFamily="34" charset="0"/>
            </a:endParaRPr>
          </a:p>
          <a:p>
            <a:pPr algn="ctr"/>
            <a:r>
              <a:rPr lang="en-US" sz="400" dirty="0">
                <a:latin typeface="Calibri" panose="020F0502020204030204" pitchFamily="34" charset="0"/>
                <a:ea typeface="Calibri" panose="020F0502020204030204" pitchFamily="34" charset="0"/>
                <a:cs typeface="Calibri" panose="020F0502020204030204" pitchFamily="34" charset="0"/>
              </a:rPr>
              <a:t> </a:t>
            </a:r>
            <a:endParaRPr lang="en-AU" sz="400" dirty="0">
              <a:latin typeface="Calibri" panose="020F0502020204030204" pitchFamily="34" charset="0"/>
              <a:ea typeface="Calibri" panose="020F0502020204030204" pitchFamily="34" charset="0"/>
              <a:cs typeface="Calibri" panose="020F0502020204030204" pitchFamily="34" charset="0"/>
            </a:endParaRPr>
          </a:p>
          <a:p>
            <a:pPr algn="ctr"/>
            <a:r>
              <a:rPr lang="en-US" sz="1000" b="1" dirty="0">
                <a:latin typeface="Calibri" panose="020F0502020204030204" pitchFamily="34" charset="0"/>
                <a:ea typeface="Calibri" panose="020F0502020204030204" pitchFamily="34" charset="0"/>
                <a:cs typeface="Calibri" panose="020F0502020204030204" pitchFamily="34" charset="0"/>
              </a:rPr>
              <a:t>Deacon</a:t>
            </a:r>
            <a:endParaRPr lang="en-AU" sz="1000" dirty="0">
              <a:latin typeface="Calibri" panose="020F0502020204030204" pitchFamily="34" charset="0"/>
              <a:ea typeface="Calibri" panose="020F0502020204030204" pitchFamily="34" charset="0"/>
              <a:cs typeface="Calibri" panose="020F0502020204030204" pitchFamily="34" charset="0"/>
            </a:endParaRPr>
          </a:p>
          <a:p>
            <a:pPr algn="ctr"/>
            <a:r>
              <a:rPr lang="en-US" sz="950" dirty="0">
                <a:latin typeface="Calibri" panose="020F0502020204030204" pitchFamily="34" charset="0"/>
                <a:ea typeface="Calibri" panose="020F0502020204030204" pitchFamily="34" charset="0"/>
                <a:cs typeface="Calibri" panose="020F0502020204030204" pitchFamily="34" charset="0"/>
              </a:rPr>
              <a:t>Rev </a:t>
            </a:r>
            <a:r>
              <a:rPr lang="en-US" sz="950" dirty="0" err="1">
                <a:latin typeface="Calibri" panose="020F0502020204030204" pitchFamily="34" charset="0"/>
                <a:ea typeface="Calibri" panose="020F0502020204030204" pitchFamily="34" charset="0"/>
                <a:cs typeface="Calibri" panose="020F0502020204030204" pitchFamily="34" charset="0"/>
              </a:rPr>
              <a:t>Mr</a:t>
            </a:r>
            <a:r>
              <a:rPr lang="en-US" sz="950" dirty="0">
                <a:latin typeface="Calibri" panose="020F0502020204030204" pitchFamily="34" charset="0"/>
                <a:ea typeface="Calibri" panose="020F0502020204030204" pitchFamily="34" charset="0"/>
                <a:cs typeface="Calibri" panose="020F0502020204030204" pitchFamily="34" charset="0"/>
              </a:rPr>
              <a:t> Mick Flew (retired)   </a:t>
            </a:r>
            <a:endParaRPr lang="en-AU" sz="950" dirty="0">
              <a:latin typeface="Calibri" panose="020F0502020204030204" pitchFamily="34" charset="0"/>
              <a:ea typeface="Calibri" panose="020F0502020204030204" pitchFamily="34" charset="0"/>
              <a:cs typeface="Calibri" panose="020F0502020204030204" pitchFamily="34" charset="0"/>
            </a:endParaRPr>
          </a:p>
          <a:p>
            <a:r>
              <a:rPr lang="en-US" sz="600" dirty="0">
                <a:latin typeface="Calibri" panose="020F0502020204030204" pitchFamily="34" charset="0"/>
                <a:ea typeface="Calibri" panose="020F0502020204030204" pitchFamily="34" charset="0"/>
                <a:cs typeface="Calibri" panose="020F0502020204030204" pitchFamily="34" charset="0"/>
              </a:rPr>
              <a:t> </a:t>
            </a:r>
            <a:endParaRPr lang="en-AU" sz="600" dirty="0">
              <a:latin typeface="Calibri" panose="020F0502020204030204" pitchFamily="34" charset="0"/>
              <a:ea typeface="Calibri" panose="020F0502020204030204" pitchFamily="34" charset="0"/>
              <a:cs typeface="Calibri" panose="020F0502020204030204" pitchFamily="34" charset="0"/>
            </a:endParaRPr>
          </a:p>
          <a:p>
            <a:pPr algn="ctr"/>
            <a:r>
              <a:rPr lang="en-US" sz="950" b="1" dirty="0">
                <a:latin typeface="Calibri" panose="020F0502020204030204" pitchFamily="34" charset="0"/>
                <a:ea typeface="Calibri" panose="020F0502020204030204" pitchFamily="34" charset="0"/>
                <a:cs typeface="Calibri" panose="020F0502020204030204" pitchFamily="34" charset="0"/>
              </a:rPr>
              <a:t>Parish Primary School</a:t>
            </a:r>
            <a:endParaRPr lang="en-AU" sz="950" dirty="0">
              <a:latin typeface="Calibri" panose="020F0502020204030204" pitchFamily="34" charset="0"/>
              <a:ea typeface="Calibri" panose="020F0502020204030204" pitchFamily="34" charset="0"/>
              <a:cs typeface="Calibri" panose="020F0502020204030204" pitchFamily="34" charset="0"/>
            </a:endParaRPr>
          </a:p>
          <a:p>
            <a:pPr algn="ctr"/>
            <a:r>
              <a:rPr lang="en-US" sz="950" b="1" dirty="0">
                <a:latin typeface="Calibri" panose="020F0502020204030204" pitchFamily="34" charset="0"/>
                <a:ea typeface="Calibri" panose="020F0502020204030204" pitchFamily="34" charset="0"/>
                <a:cs typeface="Calibri" panose="020F0502020204030204" pitchFamily="34" charset="0"/>
              </a:rPr>
              <a:t>Sacred Heart Primary </a:t>
            </a:r>
            <a:r>
              <a:rPr lang="en-US" sz="950" b="1" dirty="0" err="1">
                <a:latin typeface="Calibri" panose="020F0502020204030204" pitchFamily="34" charset="0"/>
                <a:ea typeface="Calibri" panose="020F0502020204030204" pitchFamily="34" charset="0"/>
                <a:cs typeface="Calibri" panose="020F0502020204030204" pitchFamily="34" charset="0"/>
              </a:rPr>
              <a:t>Westmead</a:t>
            </a:r>
            <a:endParaRPr lang="en-AU" sz="950" dirty="0">
              <a:latin typeface="Calibri" panose="020F0502020204030204" pitchFamily="34" charset="0"/>
              <a:ea typeface="Calibri" panose="020F0502020204030204" pitchFamily="34" charset="0"/>
              <a:cs typeface="Calibri" panose="020F0502020204030204" pitchFamily="34" charset="0"/>
            </a:endParaRPr>
          </a:p>
          <a:p>
            <a:pPr algn="ctr"/>
            <a:r>
              <a:rPr lang="en-US" sz="950" dirty="0">
                <a:latin typeface="Calibri" panose="020F0502020204030204" pitchFamily="34" charset="0"/>
                <a:ea typeface="Calibri" panose="020F0502020204030204" pitchFamily="34" charset="0"/>
                <a:cs typeface="Calibri" panose="020F0502020204030204" pitchFamily="34" charset="0"/>
              </a:rPr>
              <a:t>Telephone: (02) 8841 2600 </a:t>
            </a:r>
            <a:endParaRPr lang="en-AU" sz="950" dirty="0">
              <a:latin typeface="Calibri" panose="020F0502020204030204" pitchFamily="34" charset="0"/>
              <a:ea typeface="Calibri" panose="020F0502020204030204" pitchFamily="34" charset="0"/>
              <a:cs typeface="Calibri" panose="020F0502020204030204" pitchFamily="34" charset="0"/>
            </a:endParaRPr>
          </a:p>
          <a:p>
            <a:pPr algn="ctr"/>
            <a:r>
              <a:rPr lang="en-US" sz="950" dirty="0">
                <a:latin typeface="Calibri" panose="020F0502020204030204" pitchFamily="34" charset="0"/>
                <a:ea typeface="Calibri" panose="020F0502020204030204" pitchFamily="34" charset="0"/>
                <a:cs typeface="Calibri" panose="020F0502020204030204" pitchFamily="34" charset="0"/>
              </a:rPr>
              <a:t>Principal: Julianne Regan</a:t>
            </a:r>
            <a:endParaRPr lang="en-AU" sz="950" dirty="0">
              <a:latin typeface="Calibri" panose="020F0502020204030204" pitchFamily="34" charset="0"/>
              <a:ea typeface="Calibri" panose="020F0502020204030204" pitchFamily="34" charset="0"/>
              <a:cs typeface="Calibri" panose="020F0502020204030204" pitchFamily="34" charset="0"/>
            </a:endParaRPr>
          </a:p>
          <a:p>
            <a:pPr algn="ctr"/>
            <a:r>
              <a:rPr lang="en-US" sz="950" dirty="0">
                <a:latin typeface="Calibri" panose="020F0502020204030204" pitchFamily="34" charset="0"/>
                <a:ea typeface="Calibri" panose="020F0502020204030204" pitchFamily="34" charset="0"/>
                <a:cs typeface="Calibri" panose="020F0502020204030204" pitchFamily="34" charset="0"/>
              </a:rPr>
              <a:t>Assistant Principal: Jodie Smith</a:t>
            </a:r>
            <a:endParaRPr lang="en-AU" sz="950" dirty="0">
              <a:latin typeface="Calibri" panose="020F0502020204030204" pitchFamily="34" charset="0"/>
              <a:ea typeface="Calibri" panose="020F0502020204030204" pitchFamily="34" charset="0"/>
              <a:cs typeface="Calibri" panose="020F0502020204030204" pitchFamily="34" charset="0"/>
            </a:endParaRPr>
          </a:p>
          <a:p>
            <a:pPr algn="ctr"/>
            <a:r>
              <a:rPr lang="en-US" sz="950" dirty="0">
                <a:latin typeface="Calibri" panose="020F0502020204030204" pitchFamily="34" charset="0"/>
                <a:ea typeface="Calibri" panose="020F0502020204030204" pitchFamily="34" charset="0"/>
                <a:cs typeface="Calibri" panose="020F0502020204030204" pitchFamily="34" charset="0"/>
              </a:rPr>
              <a:t>Assistant Principal: Katherine Stennett</a:t>
            </a:r>
            <a:endParaRPr lang="en-AU" sz="950" dirty="0">
              <a:latin typeface="Calibri" panose="020F0502020204030204" pitchFamily="34" charset="0"/>
              <a:ea typeface="Calibri" panose="020F0502020204030204" pitchFamily="34" charset="0"/>
              <a:cs typeface="Calibri" panose="020F0502020204030204" pitchFamily="34" charset="0"/>
            </a:endParaRPr>
          </a:p>
          <a:p>
            <a:pPr algn="ctr"/>
            <a:r>
              <a:rPr lang="en-US" sz="400" dirty="0">
                <a:latin typeface="Calibri" panose="020F0502020204030204" pitchFamily="34" charset="0"/>
                <a:ea typeface="Calibri" panose="020F0502020204030204" pitchFamily="34" charset="0"/>
                <a:cs typeface="Calibri" panose="020F0502020204030204" pitchFamily="34" charset="0"/>
              </a:rPr>
              <a:t> </a:t>
            </a:r>
            <a:endParaRPr lang="en-AU" sz="400" dirty="0">
              <a:latin typeface="Calibri" panose="020F0502020204030204" pitchFamily="34" charset="0"/>
              <a:ea typeface="Calibri" panose="020F0502020204030204" pitchFamily="34" charset="0"/>
              <a:cs typeface="Calibri" panose="020F0502020204030204" pitchFamily="34" charset="0"/>
            </a:endParaRPr>
          </a:p>
          <a:p>
            <a:pPr algn="ctr"/>
            <a:r>
              <a:rPr lang="en-AU" sz="900" b="1" dirty="0">
                <a:latin typeface="Calibri" panose="020F0502020204030204" pitchFamily="34" charset="0"/>
                <a:ea typeface="Calibri" panose="020F0502020204030204" pitchFamily="34" charset="0"/>
                <a:cs typeface="Calibri" panose="020F0502020204030204" pitchFamily="34" charset="0"/>
              </a:rPr>
              <a:t>Westmead Hospital Chaplain</a:t>
            </a:r>
            <a:endParaRPr lang="en-AU" sz="900" dirty="0">
              <a:latin typeface="Calibri" panose="020F0502020204030204" pitchFamily="34" charset="0"/>
              <a:ea typeface="Calibri" panose="020F0502020204030204" pitchFamily="34" charset="0"/>
              <a:cs typeface="Calibri" panose="020F0502020204030204" pitchFamily="34" charset="0"/>
            </a:endParaRPr>
          </a:p>
          <a:p>
            <a:pPr algn="ctr"/>
            <a:r>
              <a:rPr lang="en-AU" sz="900" dirty="0">
                <a:latin typeface="Calibri" panose="020F0502020204030204" pitchFamily="34" charset="0"/>
                <a:ea typeface="Calibri" panose="020F0502020204030204" pitchFamily="34" charset="0"/>
                <a:cs typeface="Calibri" panose="020F0502020204030204" pitchFamily="34" charset="0"/>
              </a:rPr>
              <a:t>Fr Domingo </a:t>
            </a:r>
            <a:r>
              <a:rPr lang="en-AU" sz="900" dirty="0" err="1">
                <a:latin typeface="Calibri" panose="020F0502020204030204" pitchFamily="34" charset="0"/>
                <a:ea typeface="Calibri" panose="020F0502020204030204" pitchFamily="34" charset="0"/>
                <a:cs typeface="Calibri" panose="020F0502020204030204" pitchFamily="34" charset="0"/>
              </a:rPr>
              <a:t>Barawid</a:t>
            </a:r>
            <a:r>
              <a:rPr lang="en-AU" sz="900" dirty="0">
                <a:latin typeface="Calibri" panose="020F0502020204030204" pitchFamily="34" charset="0"/>
                <a:ea typeface="Calibri" panose="020F0502020204030204" pitchFamily="34" charset="0"/>
                <a:cs typeface="Calibri" panose="020F0502020204030204" pitchFamily="34" charset="0"/>
              </a:rPr>
              <a:t> MI</a:t>
            </a:r>
          </a:p>
          <a:p>
            <a:pPr algn="ctr"/>
            <a:r>
              <a:rPr lang="en-AU" sz="900" dirty="0">
                <a:latin typeface="Calibri" panose="020F0502020204030204" pitchFamily="34" charset="0"/>
                <a:ea typeface="Calibri" panose="020F0502020204030204" pitchFamily="34" charset="0"/>
                <a:cs typeface="Calibri" panose="020F0502020204030204" pitchFamily="34" charset="0"/>
              </a:rPr>
              <a:t>Tel: (02) 8890 6037;  Pager: 8512 </a:t>
            </a:r>
          </a:p>
          <a:p>
            <a:r>
              <a:rPr lang="en-AU" sz="600" b="1" i="1" dirty="0">
                <a:latin typeface="Calibri" panose="020F0502020204030204" pitchFamily="34" charset="0"/>
                <a:ea typeface="Calibri" panose="020F0502020204030204" pitchFamily="34" charset="0"/>
                <a:cs typeface="Calibri" panose="020F0502020204030204" pitchFamily="34" charset="0"/>
              </a:rPr>
              <a:t> </a:t>
            </a:r>
            <a:endParaRPr lang="en-AU" sz="600" dirty="0">
              <a:latin typeface="Calibri" panose="020F0502020204030204" pitchFamily="34" charset="0"/>
              <a:ea typeface="Calibri" panose="020F0502020204030204" pitchFamily="34" charset="0"/>
              <a:cs typeface="Calibri" panose="020F0502020204030204" pitchFamily="34" charset="0"/>
            </a:endParaRPr>
          </a:p>
          <a:p>
            <a:r>
              <a:rPr lang="en-US" sz="1000" b="1" cap="small" dirty="0">
                <a:latin typeface="Calibri" panose="020F0502020204030204" pitchFamily="34" charset="0"/>
                <a:ea typeface="Calibri" panose="020F0502020204030204" pitchFamily="34" charset="0"/>
                <a:cs typeface="Calibri" panose="020F0502020204030204" pitchFamily="34" charset="0"/>
              </a:rPr>
              <a:t>Parish Office Hours</a:t>
            </a:r>
            <a:endParaRPr lang="en-AU" sz="1000" dirty="0">
              <a:latin typeface="Calibri" panose="020F0502020204030204" pitchFamily="34" charset="0"/>
              <a:ea typeface="Calibri" panose="020F0502020204030204" pitchFamily="34" charset="0"/>
              <a:cs typeface="Calibri" panose="020F0502020204030204" pitchFamily="34" charset="0"/>
            </a:endParaRPr>
          </a:p>
          <a:p>
            <a:r>
              <a:rPr lang="en-US" sz="1000" dirty="0">
                <a:latin typeface="Calibri" panose="020F0502020204030204" pitchFamily="34" charset="0"/>
                <a:ea typeface="Calibri" panose="020F0502020204030204" pitchFamily="34" charset="0"/>
                <a:cs typeface="Calibri" panose="020F0502020204030204" pitchFamily="34" charset="0"/>
              </a:rPr>
              <a:t>Tuesday &amp; Friday:         9.30am - 4pm</a:t>
            </a:r>
            <a:endParaRPr lang="en-AU" sz="1000" dirty="0">
              <a:latin typeface="Calibri" panose="020F0502020204030204" pitchFamily="34" charset="0"/>
              <a:ea typeface="Calibri" panose="020F0502020204030204" pitchFamily="34" charset="0"/>
              <a:cs typeface="Calibri" panose="020F0502020204030204" pitchFamily="34" charset="0"/>
            </a:endParaRPr>
          </a:p>
          <a:p>
            <a:r>
              <a:rPr lang="en-US" sz="1000" dirty="0">
                <a:latin typeface="Calibri" panose="020F0502020204030204" pitchFamily="34" charset="0"/>
                <a:ea typeface="Calibri" panose="020F0502020204030204" pitchFamily="34" charset="0"/>
                <a:cs typeface="Calibri" panose="020F0502020204030204" pitchFamily="34" charset="0"/>
              </a:rPr>
              <a:t>Wednesday &amp; Thursday: 10am - 2pm</a:t>
            </a:r>
            <a:endParaRPr lang="en-AU" sz="1000" dirty="0">
              <a:latin typeface="Calibri" panose="020F0502020204030204" pitchFamily="34" charset="0"/>
              <a:ea typeface="Calibri" panose="020F0502020204030204" pitchFamily="34" charset="0"/>
              <a:cs typeface="Calibri" panose="020F0502020204030204" pitchFamily="34" charset="0"/>
            </a:endParaRPr>
          </a:p>
          <a:p>
            <a:r>
              <a:rPr lang="en-US" sz="200" b="1" cap="small" dirty="0">
                <a:latin typeface="Calibri" panose="020F0502020204030204" pitchFamily="34" charset="0"/>
                <a:ea typeface="Calibri" panose="020F0502020204030204" pitchFamily="34" charset="0"/>
                <a:cs typeface="Calibri" panose="020F0502020204030204" pitchFamily="34" charset="0"/>
              </a:rPr>
              <a:t> </a:t>
            </a:r>
            <a:endParaRPr lang="en-AU" sz="200" dirty="0">
              <a:latin typeface="Calibri" panose="020F0502020204030204" pitchFamily="34" charset="0"/>
              <a:ea typeface="Calibri" panose="020F0502020204030204" pitchFamily="34" charset="0"/>
              <a:cs typeface="Calibri" panose="020F0502020204030204" pitchFamily="34" charset="0"/>
            </a:endParaRPr>
          </a:p>
          <a:p>
            <a:r>
              <a:rPr lang="en-US" sz="1000" b="1" cap="small" dirty="0">
                <a:latin typeface="Calibri" panose="020F0502020204030204" pitchFamily="34" charset="0"/>
                <a:ea typeface="Calibri" panose="020F0502020204030204" pitchFamily="34" charset="0"/>
                <a:cs typeface="Calibri" panose="020F0502020204030204" pitchFamily="34" charset="0"/>
              </a:rPr>
              <a:t>Mass Times - </a:t>
            </a:r>
            <a:r>
              <a:rPr lang="en-US" sz="1000" b="1" dirty="0">
                <a:latin typeface="Calibri" panose="020F0502020204030204" pitchFamily="34" charset="0"/>
                <a:ea typeface="Calibri" panose="020F0502020204030204" pitchFamily="34" charset="0"/>
                <a:cs typeface="Calibri" panose="020F0502020204030204" pitchFamily="34" charset="0"/>
              </a:rPr>
              <a:t>Parish Church</a:t>
            </a:r>
            <a:endParaRPr lang="en-AU" sz="1000" dirty="0">
              <a:latin typeface="Calibri" panose="020F0502020204030204" pitchFamily="34" charset="0"/>
              <a:ea typeface="Calibri" panose="020F0502020204030204" pitchFamily="34" charset="0"/>
              <a:cs typeface="Calibri" panose="020F0502020204030204" pitchFamily="34" charset="0"/>
            </a:endParaRPr>
          </a:p>
          <a:p>
            <a:r>
              <a:rPr lang="en-US" sz="1000" dirty="0">
                <a:latin typeface="Calibri" panose="020F0502020204030204" pitchFamily="34" charset="0"/>
                <a:ea typeface="Calibri" panose="020F0502020204030204" pitchFamily="34" charset="0"/>
                <a:cs typeface="Calibri" panose="020F0502020204030204" pitchFamily="34" charset="0"/>
              </a:rPr>
              <a:t>Saturday:   6:00pm (Vigil)</a:t>
            </a:r>
            <a:endParaRPr lang="en-AU" sz="1000" dirty="0">
              <a:latin typeface="Calibri" panose="020F0502020204030204" pitchFamily="34" charset="0"/>
              <a:ea typeface="Calibri" panose="020F0502020204030204" pitchFamily="34" charset="0"/>
              <a:cs typeface="Calibri" panose="020F0502020204030204" pitchFamily="34" charset="0"/>
            </a:endParaRPr>
          </a:p>
          <a:p>
            <a:r>
              <a:rPr lang="en-US" sz="1000" dirty="0">
                <a:latin typeface="Calibri" panose="020F0502020204030204" pitchFamily="34" charset="0"/>
                <a:ea typeface="Calibri" panose="020F0502020204030204" pitchFamily="34" charset="0"/>
                <a:cs typeface="Calibri" panose="020F0502020204030204" pitchFamily="34" charset="0"/>
              </a:rPr>
              <a:t>Sunday:  8:00am &amp; 9:30am</a:t>
            </a:r>
            <a:endParaRPr lang="en-AU" sz="1000" dirty="0">
              <a:latin typeface="Calibri" panose="020F0502020204030204" pitchFamily="34" charset="0"/>
              <a:ea typeface="Calibri" panose="020F0502020204030204" pitchFamily="34" charset="0"/>
              <a:cs typeface="Calibri" panose="020F0502020204030204" pitchFamily="34" charset="0"/>
            </a:endParaRPr>
          </a:p>
          <a:p>
            <a:r>
              <a:rPr lang="en-US" sz="1000" dirty="0">
                <a:latin typeface="Calibri" panose="020F0502020204030204" pitchFamily="34" charset="0"/>
                <a:ea typeface="Calibri" panose="020F0502020204030204" pitchFamily="34" charset="0"/>
                <a:cs typeface="Calibri" panose="020F0502020204030204" pitchFamily="34" charset="0"/>
              </a:rPr>
              <a:t>Mon, Tue, Wed, Fri, Sat: 9:00am</a:t>
            </a:r>
          </a:p>
          <a:p>
            <a:endParaRPr lang="en-AU" sz="200" dirty="0">
              <a:latin typeface="Calibri" panose="020F0502020204030204" pitchFamily="34" charset="0"/>
              <a:ea typeface="Calibri" panose="020F0502020204030204" pitchFamily="34" charset="0"/>
              <a:cs typeface="Calibri" panose="020F0502020204030204" pitchFamily="34" charset="0"/>
            </a:endParaRPr>
          </a:p>
          <a:p>
            <a:r>
              <a:rPr lang="en-US" sz="950" b="1" cap="small" dirty="0">
                <a:latin typeface="Calibri" panose="020F0502020204030204" pitchFamily="34" charset="0"/>
                <a:ea typeface="Calibri" panose="020F0502020204030204" pitchFamily="34" charset="0"/>
                <a:cs typeface="Calibri" panose="020F0502020204030204" pitchFamily="34" charset="0"/>
              </a:rPr>
              <a:t>Reconciliation</a:t>
            </a:r>
            <a:endParaRPr lang="en-AU" sz="950" dirty="0">
              <a:latin typeface="Calibri" panose="020F0502020204030204" pitchFamily="34" charset="0"/>
              <a:ea typeface="Calibri" panose="020F0502020204030204" pitchFamily="34" charset="0"/>
              <a:cs typeface="Calibri" panose="020F0502020204030204" pitchFamily="34" charset="0"/>
            </a:endParaRPr>
          </a:p>
          <a:p>
            <a:r>
              <a:rPr lang="en-US" sz="950" dirty="0">
                <a:latin typeface="Calibri" panose="020F0502020204030204" pitchFamily="34" charset="0"/>
                <a:ea typeface="Calibri" panose="020F0502020204030204" pitchFamily="34" charset="0"/>
                <a:cs typeface="Calibri" panose="020F0502020204030204" pitchFamily="34" charset="0"/>
              </a:rPr>
              <a:t>Saturday:  5:00pm to 5:30pm</a:t>
            </a:r>
          </a:p>
          <a:p>
            <a:endParaRPr lang="en-AU" sz="200" dirty="0">
              <a:latin typeface="Calibri" panose="020F0502020204030204" pitchFamily="34" charset="0"/>
              <a:ea typeface="Calibri" panose="020F0502020204030204" pitchFamily="34" charset="0"/>
              <a:cs typeface="Calibri" panose="020F0502020204030204" pitchFamily="34" charset="0"/>
            </a:endParaRPr>
          </a:p>
          <a:p>
            <a:r>
              <a:rPr lang="en-US" sz="950" b="1" cap="small" dirty="0">
                <a:latin typeface="Calibri" panose="020F0502020204030204" pitchFamily="34" charset="0"/>
                <a:ea typeface="Calibri" panose="020F0502020204030204" pitchFamily="34" charset="0"/>
                <a:cs typeface="Calibri" panose="020F0502020204030204" pitchFamily="34" charset="0"/>
              </a:rPr>
              <a:t>Baptisms </a:t>
            </a:r>
            <a:endParaRPr lang="en-AU" sz="950" dirty="0">
              <a:latin typeface="Calibri" panose="020F0502020204030204" pitchFamily="34" charset="0"/>
              <a:ea typeface="Calibri" panose="020F0502020204030204" pitchFamily="34" charset="0"/>
              <a:cs typeface="Calibri" panose="020F0502020204030204" pitchFamily="34" charset="0"/>
            </a:endParaRPr>
          </a:p>
          <a:p>
            <a:r>
              <a:rPr lang="en-US" sz="950" dirty="0">
                <a:latin typeface="Calibri" panose="020F0502020204030204" pitchFamily="34" charset="0"/>
                <a:ea typeface="Calibri" panose="020F0502020204030204" pitchFamily="34" charset="0"/>
                <a:cs typeface="Calibri" panose="020F0502020204030204" pitchFamily="34" charset="0"/>
              </a:rPr>
              <a:t>1st Sundays or by arrangement </a:t>
            </a:r>
          </a:p>
          <a:p>
            <a:endParaRPr lang="en-AU" sz="200" dirty="0">
              <a:latin typeface="Calibri" panose="020F0502020204030204" pitchFamily="34" charset="0"/>
              <a:ea typeface="Calibri" panose="020F0502020204030204" pitchFamily="34" charset="0"/>
              <a:cs typeface="Calibri" panose="020F0502020204030204" pitchFamily="34" charset="0"/>
            </a:endParaRPr>
          </a:p>
          <a:p>
            <a:r>
              <a:rPr lang="en-US" sz="950" b="1" cap="small" dirty="0">
                <a:latin typeface="Calibri" panose="020F0502020204030204" pitchFamily="34" charset="0"/>
                <a:ea typeface="Calibri" panose="020F0502020204030204" pitchFamily="34" charset="0"/>
                <a:cs typeface="Calibri" panose="020F0502020204030204" pitchFamily="34" charset="0"/>
              </a:rPr>
              <a:t>Marriages &amp; Funerals</a:t>
            </a:r>
            <a:endParaRPr lang="en-AU" sz="950" dirty="0">
              <a:latin typeface="Calibri" panose="020F0502020204030204" pitchFamily="34" charset="0"/>
              <a:ea typeface="Calibri" panose="020F0502020204030204" pitchFamily="34" charset="0"/>
              <a:cs typeface="Calibri" panose="020F0502020204030204" pitchFamily="34" charset="0"/>
            </a:endParaRPr>
          </a:p>
          <a:p>
            <a:r>
              <a:rPr lang="en-US" sz="950" dirty="0">
                <a:latin typeface="Calibri" panose="020F0502020204030204" pitchFamily="34" charset="0"/>
                <a:ea typeface="Calibri" panose="020F0502020204030204" pitchFamily="34" charset="0"/>
                <a:cs typeface="Calibri" panose="020F0502020204030204" pitchFamily="34" charset="0"/>
              </a:rPr>
              <a:t>By arrangement with the Parish Priest </a:t>
            </a:r>
            <a:endParaRPr lang="en-AU" sz="950" dirty="0">
              <a:latin typeface="Calibri" panose="020F0502020204030204" pitchFamily="34" charset="0"/>
              <a:ea typeface="Calibri" panose="020F0502020204030204" pitchFamily="34" charset="0"/>
              <a:cs typeface="Calibri" panose="020F0502020204030204" pitchFamily="34" charset="0"/>
            </a:endParaRPr>
          </a:p>
          <a:p>
            <a:r>
              <a:rPr lang="en-US" sz="950" dirty="0">
                <a:latin typeface="Calibri" panose="020F0502020204030204" pitchFamily="34" charset="0"/>
                <a:ea typeface="Calibri" panose="020F0502020204030204" pitchFamily="34" charset="0"/>
                <a:cs typeface="Calibri" panose="020F0502020204030204" pitchFamily="34" charset="0"/>
              </a:rPr>
              <a:t>(min 6 months notice for weddings)</a:t>
            </a:r>
          </a:p>
          <a:p>
            <a:r>
              <a:rPr lang="en-US" sz="200" b="1" cap="small" dirty="0">
                <a:latin typeface="Calibri" panose="020F0502020204030204" pitchFamily="34" charset="0"/>
                <a:ea typeface="Calibri" panose="020F0502020204030204" pitchFamily="34" charset="0"/>
                <a:cs typeface="Calibri" panose="020F0502020204030204" pitchFamily="34" charset="0"/>
              </a:rPr>
              <a:t>    </a:t>
            </a:r>
            <a:br>
              <a:rPr lang="en-US" sz="1000" b="1" cap="small" dirty="0">
                <a:latin typeface="Calibri" panose="020F0502020204030204" pitchFamily="34" charset="0"/>
                <a:ea typeface="Calibri" panose="020F0502020204030204" pitchFamily="34" charset="0"/>
                <a:cs typeface="Calibri" panose="020F0502020204030204" pitchFamily="34" charset="0"/>
              </a:rPr>
            </a:br>
            <a:r>
              <a:rPr lang="en-US" sz="900" b="1" cap="small" dirty="0">
                <a:latin typeface="Calibri" panose="020F0502020204030204" pitchFamily="34" charset="0"/>
                <a:ea typeface="Calibri" panose="020F0502020204030204" pitchFamily="34" charset="0"/>
                <a:cs typeface="Calibri" panose="020F0502020204030204" pitchFamily="34" charset="0"/>
              </a:rPr>
              <a:t>Anointing of the Sick</a:t>
            </a:r>
            <a:endParaRPr lang="en-AU" sz="900" dirty="0">
              <a:latin typeface="Calibri" panose="020F0502020204030204" pitchFamily="34" charset="0"/>
              <a:ea typeface="Calibri" panose="020F0502020204030204" pitchFamily="34" charset="0"/>
              <a:cs typeface="Calibri" panose="020F0502020204030204" pitchFamily="34" charset="0"/>
            </a:endParaRPr>
          </a:p>
          <a:p>
            <a:r>
              <a:rPr lang="en-US" sz="900" dirty="0">
                <a:latin typeface="Calibri" panose="020F0502020204030204" pitchFamily="34" charset="0"/>
                <a:ea typeface="Calibri" panose="020F0502020204030204" pitchFamily="34" charset="0"/>
                <a:cs typeface="Calibri" panose="020F0502020204030204" pitchFamily="34" charset="0"/>
              </a:rPr>
              <a:t>By arrangement with the Parish Priest</a:t>
            </a:r>
            <a:endParaRPr lang="en-US" sz="400" dirty="0">
              <a:latin typeface="Calibri" panose="020F0502020204030204" pitchFamily="34" charset="0"/>
              <a:ea typeface="Calibri" panose="020F0502020204030204" pitchFamily="34" charset="0"/>
              <a:cs typeface="Calibri" panose="020F0502020204030204" pitchFamily="34" charset="0"/>
            </a:endParaRPr>
          </a:p>
        </p:txBody>
      </p:sp>
      <p:sp>
        <p:nvSpPr>
          <p:cNvPr id="36" name="TextBox 35">
            <a:extLst>
              <a:ext uri="{FF2B5EF4-FFF2-40B4-BE49-F238E27FC236}">
                <a16:creationId xmlns:a16="http://schemas.microsoft.com/office/drawing/2014/main" id="{4654A9D8-78A8-F1B3-22BC-27D5260B9563}"/>
              </a:ext>
            </a:extLst>
          </p:cNvPr>
          <p:cNvSpPr txBox="1"/>
          <p:nvPr/>
        </p:nvSpPr>
        <p:spPr>
          <a:xfrm>
            <a:off x="5257800" y="9256503"/>
            <a:ext cx="2104631" cy="1138773"/>
          </a:xfrm>
          <a:prstGeom prst="rect">
            <a:avLst/>
          </a:prstGeom>
          <a:noFill/>
          <a:ln>
            <a:solidFill>
              <a:srgbClr val="C00000"/>
            </a:solidFill>
          </a:ln>
        </p:spPr>
        <p:txBody>
          <a:bodyPr wrap="square" rtlCol="0">
            <a:spAutoFit/>
          </a:bodyPr>
          <a:lstStyle/>
          <a:p>
            <a:r>
              <a:rPr lang="en-AU" sz="850" i="1" dirty="0">
                <a:latin typeface="Calibri" panose="020F0502020204030204" pitchFamily="34" charset="0"/>
                <a:ea typeface="Calibri" panose="020F0502020204030204" pitchFamily="34" charset="0"/>
                <a:cs typeface="Calibri" panose="020F0502020204030204" pitchFamily="34" charset="0"/>
              </a:rPr>
              <a:t>The Westmead Catholic Community                          acknowledges the </a:t>
            </a:r>
            <a:r>
              <a:rPr lang="en-AU" sz="850" i="1" dirty="0" err="1">
                <a:latin typeface="Calibri" panose="020F0502020204030204" pitchFamily="34" charset="0"/>
                <a:ea typeface="Calibri" panose="020F0502020204030204" pitchFamily="34" charset="0"/>
                <a:cs typeface="Calibri" panose="020F0502020204030204" pitchFamily="34" charset="0"/>
              </a:rPr>
              <a:t>Burramattagal</a:t>
            </a:r>
            <a:r>
              <a:rPr lang="en-AU" sz="850" i="1" dirty="0">
                <a:latin typeface="Calibri" panose="020F0502020204030204" pitchFamily="34" charset="0"/>
                <a:ea typeface="Calibri" panose="020F0502020204030204" pitchFamily="34" charset="0"/>
                <a:cs typeface="Calibri" panose="020F0502020204030204" pitchFamily="34" charset="0"/>
              </a:rPr>
              <a:t> people                             of the </a:t>
            </a:r>
            <a:r>
              <a:rPr lang="en-AU" sz="850" i="1" dirty="0" err="1">
                <a:latin typeface="Calibri" panose="020F0502020204030204" pitchFamily="34" charset="0"/>
                <a:ea typeface="Calibri" panose="020F0502020204030204" pitchFamily="34" charset="0"/>
                <a:cs typeface="Calibri" panose="020F0502020204030204" pitchFamily="34" charset="0"/>
              </a:rPr>
              <a:t>Darug</a:t>
            </a:r>
            <a:r>
              <a:rPr lang="en-AU" sz="850" i="1" dirty="0">
                <a:latin typeface="Calibri" panose="020F0502020204030204" pitchFamily="34" charset="0"/>
                <a:ea typeface="Calibri" panose="020F0502020204030204" pitchFamily="34" charset="0"/>
                <a:cs typeface="Calibri" panose="020F0502020204030204" pitchFamily="34" charset="0"/>
              </a:rPr>
              <a:t> nation, traditional custodians of the land on which we gather, recognising elders past &amp; present.  We aim to be an inclusive faith community, welcoming people of all ages, races, creeds, genders, orientations, marital status &amp; cultures.</a:t>
            </a:r>
            <a:endParaRPr lang="en-AU" sz="850" dirty="0"/>
          </a:p>
        </p:txBody>
      </p:sp>
      <p:sp>
        <p:nvSpPr>
          <p:cNvPr id="38" name="TextBox 37">
            <a:extLst>
              <a:ext uri="{FF2B5EF4-FFF2-40B4-BE49-F238E27FC236}">
                <a16:creationId xmlns:a16="http://schemas.microsoft.com/office/drawing/2014/main" id="{BA9A5EAB-9389-79F0-28F9-47D36A3A47FF}"/>
              </a:ext>
            </a:extLst>
          </p:cNvPr>
          <p:cNvSpPr txBox="1"/>
          <p:nvPr/>
        </p:nvSpPr>
        <p:spPr>
          <a:xfrm>
            <a:off x="197243" y="2200555"/>
            <a:ext cx="2544150" cy="8417689"/>
          </a:xfrm>
          <a:prstGeom prst="rect">
            <a:avLst/>
          </a:prstGeom>
          <a:noFill/>
        </p:spPr>
        <p:txBody>
          <a:bodyPr wrap="square" rtlCol="0">
            <a:spAutoFit/>
          </a:bodyPr>
          <a:lstStyle/>
          <a:p>
            <a:r>
              <a:rPr lang="en-AU" sz="1100" b="1" cap="small" dirty="0">
                <a:solidFill>
                  <a:srgbClr val="C00000"/>
                </a:solidFill>
                <a:latin typeface="Calibri" panose="020F0502020204030204" pitchFamily="34" charset="0"/>
                <a:ea typeface="Calibri" panose="020F0502020204030204" pitchFamily="34" charset="0"/>
                <a:cs typeface="Calibri" panose="020F0502020204030204" pitchFamily="34" charset="0"/>
              </a:rPr>
              <a:t>Entrance Antiphon                     </a:t>
            </a:r>
            <a:r>
              <a:rPr lang="en-AU" sz="1100" cap="small" dirty="0">
                <a:solidFill>
                  <a:srgbClr val="C00000"/>
                </a:solidFill>
                <a:latin typeface="Calibri" panose="020F0502020204030204" pitchFamily="34" charset="0"/>
                <a:ea typeface="Calibri" panose="020F0502020204030204" pitchFamily="34" charset="0"/>
                <a:cs typeface="Calibri" panose="020F0502020204030204" pitchFamily="34" charset="0"/>
              </a:rPr>
              <a:t>     </a:t>
            </a:r>
            <a:r>
              <a:rPr lang="en-AU" sz="800" cap="small" dirty="0">
                <a:solidFill>
                  <a:srgbClr val="C00000"/>
                </a:solidFill>
                <a:latin typeface="Calibri" panose="020F0502020204030204" pitchFamily="34" charset="0"/>
                <a:ea typeface="Calibri" panose="020F0502020204030204" pitchFamily="34" charset="0"/>
                <a:cs typeface="Calibri" panose="020F0502020204030204" pitchFamily="34" charset="0"/>
              </a:rPr>
              <a:t>Esther 4:17</a:t>
            </a:r>
            <a:endParaRPr lang="en-AU" sz="800" dirty="0">
              <a:solidFill>
                <a:srgbClr val="C00000"/>
              </a:solidFill>
              <a:latin typeface="Calibri" panose="020F0502020204030204" pitchFamily="34" charset="0"/>
              <a:ea typeface="Calibri" panose="020F0502020204030204" pitchFamily="34" charset="0"/>
              <a:cs typeface="Calibri" panose="020F0502020204030204" pitchFamily="34" charset="0"/>
            </a:endParaRPr>
          </a:p>
          <a:p>
            <a:r>
              <a:rPr lang="en-AU" sz="1100" b="1" i="1" dirty="0"/>
              <a:t>Within your will, O Lord, </a:t>
            </a:r>
          </a:p>
          <a:p>
            <a:r>
              <a:rPr lang="en-AU" sz="1100" b="1" i="1" dirty="0"/>
              <a:t>all things are established,</a:t>
            </a:r>
            <a:endParaRPr lang="en-AU" sz="1100" i="1" dirty="0"/>
          </a:p>
          <a:p>
            <a:r>
              <a:rPr lang="en-AU" sz="1100" b="1" i="1" dirty="0"/>
              <a:t>and there is none </a:t>
            </a:r>
          </a:p>
          <a:p>
            <a:r>
              <a:rPr lang="en-AU" sz="1100" b="1" i="1" dirty="0"/>
              <a:t>that can resist your will.</a:t>
            </a:r>
            <a:endParaRPr lang="en-AU" sz="1100" i="1" dirty="0"/>
          </a:p>
          <a:p>
            <a:r>
              <a:rPr lang="en-AU" sz="1100" b="1" i="1" dirty="0"/>
              <a:t>For you have made all things, </a:t>
            </a:r>
          </a:p>
          <a:p>
            <a:r>
              <a:rPr lang="en-AU" sz="1100" b="1" i="1" dirty="0"/>
              <a:t>the heaven and the earth,</a:t>
            </a:r>
            <a:endParaRPr lang="en-AU" sz="1100" i="1" dirty="0"/>
          </a:p>
          <a:p>
            <a:r>
              <a:rPr lang="en-AU" sz="1100" b="1" i="1" dirty="0"/>
              <a:t>and all that is held </a:t>
            </a:r>
          </a:p>
          <a:p>
            <a:r>
              <a:rPr lang="en-AU" sz="1100" b="1" i="1" dirty="0"/>
              <a:t>within the circle of heaven;</a:t>
            </a:r>
            <a:endParaRPr lang="en-AU" sz="1100" i="1" dirty="0"/>
          </a:p>
          <a:p>
            <a:r>
              <a:rPr lang="en-AU" sz="1100" b="1" i="1" dirty="0"/>
              <a:t>you are the Lord of all.</a:t>
            </a:r>
            <a:endParaRPr lang="en-AU" sz="1100" i="1" dirty="0"/>
          </a:p>
          <a:p>
            <a:r>
              <a:rPr lang="en-AU" sz="1100" b="1" cap="small" dirty="0">
                <a:solidFill>
                  <a:srgbClr val="C00000"/>
                </a:solidFill>
                <a:latin typeface="Calibri" panose="020F0502020204030204" pitchFamily="34" charset="0"/>
                <a:ea typeface="Calibri" panose="020F0502020204030204" pitchFamily="34" charset="0"/>
                <a:cs typeface="Calibri" panose="020F0502020204030204" pitchFamily="34" charset="0"/>
              </a:rPr>
              <a:t>First Reading                                         </a:t>
            </a:r>
            <a:r>
              <a:rPr lang="en-AU" sz="800" cap="small" dirty="0">
                <a:solidFill>
                  <a:srgbClr val="C00000"/>
                </a:solidFill>
                <a:latin typeface="Calibri" panose="020F0502020204030204" pitchFamily="34" charset="0"/>
                <a:ea typeface="Calibri" panose="020F0502020204030204" pitchFamily="34" charset="0"/>
                <a:cs typeface="Calibri" panose="020F0502020204030204" pitchFamily="34" charset="0"/>
              </a:rPr>
              <a:t>Is 5:1-7</a:t>
            </a:r>
            <a:endParaRPr lang="en-AU" sz="800" dirty="0">
              <a:solidFill>
                <a:srgbClr val="C00000"/>
              </a:solidFill>
              <a:latin typeface="Calibri" panose="020F0502020204030204" pitchFamily="34" charset="0"/>
              <a:ea typeface="Calibri" panose="020F0502020204030204" pitchFamily="34" charset="0"/>
              <a:cs typeface="Calibri" panose="020F0502020204030204" pitchFamily="34" charset="0"/>
            </a:endParaRPr>
          </a:p>
          <a:p>
            <a:r>
              <a:rPr lang="en-AU" sz="900" dirty="0"/>
              <a:t>Let me sing to my friend the song of his love for his vineyard.  My friend had a vineyard on a fertile hillside.  He dug the soil, cleared it of stones, and planted choice vines in it.  In the middle he built a tower, he dug a press there too.  He expected it to yield grapes, but sour grapes were all that it gave.  And now, inhabitants of Jerusalem and men of Judah, I ask you to judge between my vineyard and me.  What could I have done for my vineyard that I have not done?  I expected it to yield grapes.  Why did it yield sour grapes instead?  Very well,         I will tell you what I am going to do to my vineyard:  I will take away its hedge for it to be grazed on, and knock down its wall for it to be trampled on.  I will lay it waste, unpruned, undug;  overgrown by the briar and the thorn.                         I will command the clouds to rain no rain on it.  Yes, the vineyard of the Lord of hosts is the House of Israel, and the men of Judah that chosen plant.  He expected justice, but found bloodshed, integrity, but only a cry of distress.</a:t>
            </a:r>
          </a:p>
          <a:p>
            <a:r>
              <a:rPr lang="en-AU" sz="1100" b="1" cap="small" dirty="0">
                <a:solidFill>
                  <a:srgbClr val="C00000"/>
                </a:solidFill>
                <a:latin typeface="Calibri" panose="020F0502020204030204" pitchFamily="34" charset="0"/>
                <a:ea typeface="Calibri" panose="020F0502020204030204" pitchFamily="34" charset="0"/>
                <a:cs typeface="Calibri" panose="020F0502020204030204" pitchFamily="34" charset="0"/>
              </a:rPr>
              <a:t>Responsorial Psalm  </a:t>
            </a:r>
          </a:p>
          <a:p>
            <a:r>
              <a:rPr lang="en-AU" sz="800" cap="small" dirty="0">
                <a:solidFill>
                  <a:srgbClr val="C00000"/>
                </a:solidFill>
                <a:latin typeface="Calibri" panose="020F0502020204030204" pitchFamily="34" charset="0"/>
                <a:ea typeface="Calibri" panose="020F0502020204030204" pitchFamily="34" charset="0"/>
                <a:cs typeface="Calibri" panose="020F0502020204030204" pitchFamily="34" charset="0"/>
              </a:rPr>
              <a:t>Ps 79:9. 12-16. 19-20. R. Is 5:7 </a:t>
            </a:r>
          </a:p>
          <a:p>
            <a:r>
              <a:rPr lang="en-AU" sz="1100" b="1" i="1" dirty="0">
                <a:latin typeface="Calibri" panose="020F0502020204030204" pitchFamily="34" charset="0"/>
                <a:ea typeface="Calibri" panose="020F0502020204030204" pitchFamily="34" charset="0"/>
                <a:cs typeface="Calibri" panose="020F0502020204030204" pitchFamily="34" charset="0"/>
              </a:rPr>
              <a:t>R. The vineyard of the Lord</a:t>
            </a:r>
          </a:p>
          <a:p>
            <a:r>
              <a:rPr lang="en-AU" sz="1100" b="1" i="1" dirty="0">
                <a:latin typeface="Calibri" panose="020F0502020204030204" pitchFamily="34" charset="0"/>
                <a:ea typeface="Calibri" panose="020F0502020204030204" pitchFamily="34" charset="0"/>
                <a:cs typeface="Calibri" panose="020F0502020204030204" pitchFamily="34" charset="0"/>
              </a:rPr>
              <a:t>    is the House of Israel.   </a:t>
            </a:r>
            <a:endParaRPr lang="en-AU" sz="1100" dirty="0">
              <a:latin typeface="Calibri" panose="020F0502020204030204" pitchFamily="34" charset="0"/>
              <a:ea typeface="Calibri" panose="020F0502020204030204" pitchFamily="34" charset="0"/>
              <a:cs typeface="Calibri" panose="020F0502020204030204" pitchFamily="34" charset="0"/>
            </a:endParaRPr>
          </a:p>
          <a:p>
            <a:r>
              <a:rPr lang="en-AU" sz="950" dirty="0"/>
              <a:t>1. You brought a vine out of Egypt;</a:t>
            </a:r>
          </a:p>
          <a:p>
            <a:r>
              <a:rPr lang="en-AU" sz="950" dirty="0"/>
              <a:t>    to plant it you drove out the nations.</a:t>
            </a:r>
          </a:p>
          <a:p>
            <a:r>
              <a:rPr lang="en-AU" sz="950" dirty="0"/>
              <a:t>    It stretched out its branches to the sea,</a:t>
            </a:r>
          </a:p>
          <a:p>
            <a:r>
              <a:rPr lang="en-AU" sz="950" dirty="0"/>
              <a:t>    to the Great River </a:t>
            </a:r>
          </a:p>
          <a:p>
            <a:r>
              <a:rPr lang="en-AU" sz="950" dirty="0"/>
              <a:t>    it stretched out its shoots.                                </a:t>
            </a:r>
            <a:r>
              <a:rPr lang="en-AU" sz="950" b="1" i="1" dirty="0">
                <a:latin typeface="Calibri" panose="020F0502020204030204" pitchFamily="34" charset="0"/>
                <a:ea typeface="Calibri" panose="020F0502020204030204" pitchFamily="34" charset="0"/>
                <a:cs typeface="Calibri" panose="020F0502020204030204" pitchFamily="34" charset="0"/>
              </a:rPr>
              <a:t>R.</a:t>
            </a:r>
          </a:p>
          <a:p>
            <a:r>
              <a:rPr lang="en-AU" sz="950" dirty="0"/>
              <a:t>2. Then why have you broken down its walls?</a:t>
            </a:r>
          </a:p>
          <a:p>
            <a:r>
              <a:rPr lang="en-AU" sz="950" dirty="0"/>
              <a:t>    It is plucked by all who pass by.</a:t>
            </a:r>
          </a:p>
          <a:p>
            <a:r>
              <a:rPr lang="en-AU" sz="950" dirty="0"/>
              <a:t>    It is ravaged by the boar of the forest,</a:t>
            </a:r>
          </a:p>
          <a:p>
            <a:r>
              <a:rPr lang="en-AU" sz="950" dirty="0"/>
              <a:t>    devoured by the beasts of the field.               </a:t>
            </a:r>
            <a:r>
              <a:rPr lang="en-AU" sz="950" b="1" i="1" dirty="0">
                <a:latin typeface="Calibri" panose="020F0502020204030204" pitchFamily="34" charset="0"/>
                <a:ea typeface="Calibri" panose="020F0502020204030204" pitchFamily="34" charset="0"/>
                <a:cs typeface="Calibri" panose="020F0502020204030204" pitchFamily="34" charset="0"/>
              </a:rPr>
              <a:t>R.</a:t>
            </a:r>
          </a:p>
          <a:p>
            <a:r>
              <a:rPr lang="en-AU" sz="950" dirty="0"/>
              <a:t>3. God of hosts, turn again, we implore,</a:t>
            </a:r>
          </a:p>
          <a:p>
            <a:r>
              <a:rPr lang="en-AU" sz="950" dirty="0"/>
              <a:t>    look down from heaven and see.</a:t>
            </a:r>
          </a:p>
          <a:p>
            <a:r>
              <a:rPr lang="en-AU" sz="950" dirty="0"/>
              <a:t>    Visit this vine and protect it,</a:t>
            </a:r>
          </a:p>
          <a:p>
            <a:r>
              <a:rPr lang="en-AU" sz="950" dirty="0"/>
              <a:t>    the vine your right hand has planted.             </a:t>
            </a:r>
            <a:r>
              <a:rPr lang="en-AU" sz="950" b="1" i="1" dirty="0">
                <a:latin typeface="Calibri" panose="020F0502020204030204" pitchFamily="34" charset="0"/>
                <a:ea typeface="Calibri" panose="020F0502020204030204" pitchFamily="34" charset="0"/>
                <a:cs typeface="Calibri" panose="020F0502020204030204" pitchFamily="34" charset="0"/>
              </a:rPr>
              <a:t>R.</a:t>
            </a:r>
          </a:p>
          <a:p>
            <a:r>
              <a:rPr lang="en-AU" sz="950" dirty="0"/>
              <a:t>4. And we shall never forsake you again:</a:t>
            </a:r>
          </a:p>
          <a:p>
            <a:r>
              <a:rPr lang="en-AU" sz="950" dirty="0"/>
              <a:t>    give us life that we may call upon your name.</a:t>
            </a:r>
          </a:p>
          <a:p>
            <a:r>
              <a:rPr lang="en-AU" sz="950" dirty="0"/>
              <a:t>    God of hosts, bring us back;</a:t>
            </a:r>
          </a:p>
          <a:p>
            <a:r>
              <a:rPr lang="en-AU" sz="950" dirty="0"/>
              <a:t>    let your face shine on us </a:t>
            </a:r>
          </a:p>
          <a:p>
            <a:r>
              <a:rPr lang="en-AU" sz="950" dirty="0"/>
              <a:t>    and we shall be saved.</a:t>
            </a:r>
            <a:r>
              <a:rPr lang="en-AU" sz="950" b="1" i="1" dirty="0">
                <a:latin typeface="Calibri" panose="020F0502020204030204" pitchFamily="34" charset="0"/>
                <a:ea typeface="Calibri" panose="020F0502020204030204" pitchFamily="34" charset="0"/>
                <a:cs typeface="Calibri" panose="020F0502020204030204" pitchFamily="34" charset="0"/>
              </a:rPr>
              <a:t> 		                R.</a:t>
            </a:r>
          </a:p>
        </p:txBody>
      </p:sp>
      <p:sp>
        <p:nvSpPr>
          <p:cNvPr id="40" name="TextBox 39">
            <a:extLst>
              <a:ext uri="{FF2B5EF4-FFF2-40B4-BE49-F238E27FC236}">
                <a16:creationId xmlns:a16="http://schemas.microsoft.com/office/drawing/2014/main" id="{E74C3B59-FDEF-DEE2-FB67-1C85AD4FACA7}"/>
              </a:ext>
            </a:extLst>
          </p:cNvPr>
          <p:cNvSpPr txBox="1"/>
          <p:nvPr/>
        </p:nvSpPr>
        <p:spPr>
          <a:xfrm>
            <a:off x="2696944" y="2200555"/>
            <a:ext cx="2609514" cy="8009885"/>
          </a:xfrm>
          <a:prstGeom prst="rect">
            <a:avLst/>
          </a:prstGeom>
          <a:noFill/>
        </p:spPr>
        <p:txBody>
          <a:bodyPr wrap="square" rtlCol="0">
            <a:spAutoFit/>
          </a:bodyPr>
          <a:lstStyle/>
          <a:p>
            <a:r>
              <a:rPr lang="en-AU" sz="1200" b="1" cap="small" dirty="0">
                <a:solidFill>
                  <a:srgbClr val="C00000"/>
                </a:solidFill>
                <a:latin typeface="Calibri" panose="020F0502020204030204" pitchFamily="34" charset="0"/>
                <a:ea typeface="Calibri" panose="020F0502020204030204" pitchFamily="34" charset="0"/>
                <a:cs typeface="Calibri" panose="020F0502020204030204" pitchFamily="34" charset="0"/>
              </a:rPr>
              <a:t>Second Reading                           </a:t>
            </a:r>
            <a:r>
              <a:rPr lang="en-AU" sz="900" cap="small" dirty="0">
                <a:solidFill>
                  <a:srgbClr val="C00000"/>
                </a:solidFill>
                <a:latin typeface="Calibri" panose="020F0502020204030204" pitchFamily="34" charset="0"/>
                <a:ea typeface="Calibri" panose="020F0502020204030204" pitchFamily="34" charset="0"/>
                <a:cs typeface="Calibri" panose="020F0502020204030204" pitchFamily="34" charset="0"/>
              </a:rPr>
              <a:t>Phil 4:6-9</a:t>
            </a:r>
            <a:endParaRPr lang="en-AU" sz="900" dirty="0">
              <a:solidFill>
                <a:srgbClr val="C00000"/>
              </a:solidFill>
              <a:latin typeface="Calibri" panose="020F0502020204030204" pitchFamily="34" charset="0"/>
              <a:ea typeface="Calibri" panose="020F0502020204030204" pitchFamily="34" charset="0"/>
              <a:cs typeface="Calibri" panose="020F0502020204030204" pitchFamily="34" charset="0"/>
            </a:endParaRPr>
          </a:p>
          <a:p>
            <a:r>
              <a:rPr lang="en-AU" sz="900" dirty="0"/>
              <a:t>There is no need to worry;  but if there is anything you need, pray for it, asking God for it with prayer and thanksgiving, and that peace of God, which is so much greater than we can understand, will guard your hearts and your thoughts, in Christ Jesus. Finally, brothers, fill your minds with everything that is true, everything that is noble, everything that is good and pure, everything that we love and honour, and everything that can be thought virtuous or worthy of praise. Keep doing all the things that you learnt from me and have been taught by me and have heard or seen that I do. Then the God of peace will be with you.</a:t>
            </a:r>
          </a:p>
          <a:p>
            <a:r>
              <a:rPr lang="en-AU" sz="1000" dirty="0"/>
              <a:t> </a:t>
            </a:r>
            <a:r>
              <a:rPr lang="en-AU" sz="1100" b="1" cap="small" dirty="0">
                <a:solidFill>
                  <a:srgbClr val="C00000"/>
                </a:solidFill>
                <a:latin typeface="Calibri" panose="020F0502020204030204" pitchFamily="34" charset="0"/>
                <a:ea typeface="Calibri" panose="020F0502020204030204" pitchFamily="34" charset="0"/>
                <a:cs typeface="Calibri" panose="020F0502020204030204" pitchFamily="34" charset="0"/>
              </a:rPr>
              <a:t>Gospel Acclamation                            </a:t>
            </a:r>
            <a:r>
              <a:rPr lang="en-AU" sz="800" cap="small" dirty="0">
                <a:solidFill>
                  <a:srgbClr val="C00000"/>
                </a:solidFill>
                <a:latin typeface="Calibri" panose="020F0502020204030204" pitchFamily="34" charset="0"/>
                <a:ea typeface="Calibri" panose="020F0502020204030204" pitchFamily="34" charset="0"/>
                <a:cs typeface="Calibri" panose="020F0502020204030204" pitchFamily="34" charset="0"/>
              </a:rPr>
              <a:t>Jn 15:15</a:t>
            </a:r>
            <a:endParaRPr lang="en-AU" sz="800" dirty="0">
              <a:solidFill>
                <a:srgbClr val="C00000"/>
              </a:solidFill>
              <a:latin typeface="Calibri" panose="020F0502020204030204" pitchFamily="34" charset="0"/>
              <a:ea typeface="Calibri" panose="020F0502020204030204" pitchFamily="34" charset="0"/>
              <a:cs typeface="Calibri" panose="020F0502020204030204" pitchFamily="34" charset="0"/>
            </a:endParaRPr>
          </a:p>
          <a:p>
            <a:r>
              <a:rPr lang="en-AU" sz="1100" b="1" i="1" dirty="0"/>
              <a:t>Alleluia, alleluia!</a:t>
            </a:r>
            <a:endParaRPr lang="en-AU" sz="1100" i="1" dirty="0"/>
          </a:p>
          <a:p>
            <a:r>
              <a:rPr lang="en-AU" sz="1100" b="1" i="1" dirty="0"/>
              <a:t>I call you friends, says the Lord,</a:t>
            </a:r>
            <a:endParaRPr lang="en-AU" sz="1100" i="1" dirty="0"/>
          </a:p>
          <a:p>
            <a:r>
              <a:rPr lang="en-AU" sz="1100" b="1" i="1" dirty="0"/>
              <a:t>because I have made known to you</a:t>
            </a:r>
            <a:endParaRPr lang="en-AU" sz="1100" i="1" dirty="0"/>
          </a:p>
          <a:p>
            <a:r>
              <a:rPr lang="en-AU" sz="1100" b="1" i="1" dirty="0"/>
              <a:t>everything I have learnt from my Father.</a:t>
            </a:r>
            <a:endParaRPr lang="en-AU" sz="1100" i="1" dirty="0"/>
          </a:p>
          <a:p>
            <a:r>
              <a:rPr lang="en-AU" sz="1100" b="1" i="1" dirty="0"/>
              <a:t>Alleluia!</a:t>
            </a:r>
            <a:endParaRPr lang="en-AU" sz="1100" i="1" dirty="0"/>
          </a:p>
          <a:p>
            <a:r>
              <a:rPr lang="en-AU" sz="1100" b="1" cap="small" dirty="0">
                <a:solidFill>
                  <a:srgbClr val="C00000"/>
                </a:solidFill>
                <a:latin typeface="Calibri" panose="020F0502020204030204" pitchFamily="34" charset="0"/>
                <a:ea typeface="Calibri" panose="020F0502020204030204" pitchFamily="34" charset="0"/>
                <a:cs typeface="Calibri" panose="020F0502020204030204" pitchFamily="34" charset="0"/>
              </a:rPr>
              <a:t>Gospel                                               </a:t>
            </a:r>
            <a:r>
              <a:rPr lang="en-AU" sz="800" cap="small" dirty="0">
                <a:solidFill>
                  <a:srgbClr val="C00000"/>
                </a:solidFill>
                <a:latin typeface="Calibri" panose="020F0502020204030204" pitchFamily="34" charset="0"/>
                <a:ea typeface="Calibri" panose="020F0502020204030204" pitchFamily="34" charset="0"/>
                <a:cs typeface="Calibri" panose="020F0502020204030204" pitchFamily="34" charset="0"/>
              </a:rPr>
              <a:t>Mt 21:33-43</a:t>
            </a:r>
            <a:endParaRPr lang="en-AU" sz="800" dirty="0">
              <a:solidFill>
                <a:srgbClr val="C00000"/>
              </a:solidFill>
              <a:latin typeface="Calibri" panose="020F0502020204030204" pitchFamily="34" charset="0"/>
              <a:ea typeface="Calibri" panose="020F0502020204030204" pitchFamily="34" charset="0"/>
              <a:cs typeface="Calibri" panose="020F0502020204030204" pitchFamily="34" charset="0"/>
            </a:endParaRPr>
          </a:p>
          <a:p>
            <a:r>
              <a:rPr lang="en-AU" sz="950" dirty="0"/>
              <a:t>Jesus said to the chief priests and the elders of the people, ‘Listen to another parable.                     There was a man, a landowner, who planted a vineyard;  he fenced it round, dug a winepress in it and built a tower;  then he leased it to tenants and went abroad.  When vintage time drew near he sent his servants to the tenants to collect his produce.  But the tenants seized his servants, thrashed one, killed another and stoned a third.  Next he sent some more servants, this time a larger number, and they dealt with them in the same way.  Finally he sent his son to them.   “They will respect my son,” he said.  But when the tenants saw the son, they said to each other, “This is the heir.  Come on, let us kill him and take over his inheritance.”  So they seized him and threw him out of the vineyard and killed him.  Now when the owner of the vineyard comes, what will he do to those tenants?’                              They answered, ‘He will bring those wretches to a wretched end and lease the vineyard to other tenants who will deliver the produce to him when the season arrives.’  Jesus said to them, ‘Have you never read in the scriptures:  It was  the stone rejected by the builders that became the keystone.  This was the Lord’s doing and it is wonderful to see?  ‘I tell you, then, that the kingdom of God will be taken from you and given to a people who will produce its fruit.’</a:t>
            </a:r>
          </a:p>
          <a:p>
            <a:r>
              <a:rPr lang="en-AU" sz="1100" b="1" cap="small" dirty="0">
                <a:solidFill>
                  <a:srgbClr val="C00000"/>
                </a:solidFill>
                <a:latin typeface="Calibri" panose="020F0502020204030204" pitchFamily="34" charset="0"/>
                <a:ea typeface="Calibri" panose="020F0502020204030204" pitchFamily="34" charset="0"/>
                <a:cs typeface="Calibri" panose="020F0502020204030204" pitchFamily="34" charset="0"/>
              </a:rPr>
              <a:t>Communion Antiphon                         </a:t>
            </a:r>
            <a:r>
              <a:rPr lang="en-AU" sz="800" cap="small" dirty="0">
                <a:solidFill>
                  <a:srgbClr val="C00000"/>
                </a:solidFill>
                <a:latin typeface="Calibri" panose="020F0502020204030204" pitchFamily="34" charset="0"/>
                <a:ea typeface="Calibri" panose="020F0502020204030204" pitchFamily="34" charset="0"/>
                <a:cs typeface="Calibri" panose="020F0502020204030204" pitchFamily="34" charset="0"/>
              </a:rPr>
              <a:t>Lam 3:25</a:t>
            </a:r>
            <a:endParaRPr lang="en-AU" sz="800" dirty="0">
              <a:solidFill>
                <a:srgbClr val="C00000"/>
              </a:solidFill>
              <a:latin typeface="Calibri" panose="020F0502020204030204" pitchFamily="34" charset="0"/>
              <a:ea typeface="Calibri" panose="020F0502020204030204" pitchFamily="34" charset="0"/>
              <a:cs typeface="Calibri" panose="020F0502020204030204" pitchFamily="34" charset="0"/>
            </a:endParaRPr>
          </a:p>
          <a:p>
            <a:r>
              <a:rPr lang="en-AU" sz="1100" b="1" i="1" dirty="0"/>
              <a:t>The Lord is good to those who hope</a:t>
            </a:r>
          </a:p>
          <a:p>
            <a:r>
              <a:rPr lang="en-AU" sz="1100" b="1" i="1" dirty="0"/>
              <a:t>in him, to the soul that seeks him.</a:t>
            </a:r>
            <a:endParaRPr lang="en-AU" sz="1100" i="1" dirty="0"/>
          </a:p>
        </p:txBody>
      </p:sp>
    </p:spTree>
    <p:extLst>
      <p:ext uri="{BB962C8B-B14F-4D97-AF65-F5344CB8AC3E}">
        <p14:creationId xmlns:p14="http://schemas.microsoft.com/office/powerpoint/2010/main" val="11313701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17399DC-5D1C-EE78-0CE0-B4870B3DC69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0007" y="166776"/>
            <a:ext cx="3514286" cy="476190"/>
          </a:xfrm>
          <a:prstGeom prst="rect">
            <a:avLst/>
          </a:prstGeom>
        </p:spPr>
      </p:pic>
      <p:sp>
        <p:nvSpPr>
          <p:cNvPr id="8" name="TextBox 7">
            <a:extLst>
              <a:ext uri="{FF2B5EF4-FFF2-40B4-BE49-F238E27FC236}">
                <a16:creationId xmlns:a16="http://schemas.microsoft.com/office/drawing/2014/main" id="{A1403AA5-4177-07D5-A9E5-97A1017C6FDA}"/>
              </a:ext>
            </a:extLst>
          </p:cNvPr>
          <p:cNvSpPr txBox="1"/>
          <p:nvPr/>
        </p:nvSpPr>
        <p:spPr>
          <a:xfrm>
            <a:off x="1573212" y="166776"/>
            <a:ext cx="1743075" cy="338554"/>
          </a:xfrm>
          <a:prstGeom prst="rect">
            <a:avLst/>
          </a:prstGeom>
          <a:noFill/>
        </p:spPr>
        <p:txBody>
          <a:bodyPr wrap="square" rtlCol="0">
            <a:spAutoFit/>
          </a:bodyPr>
          <a:lstStyle/>
          <a:p>
            <a:r>
              <a:rPr lang="en-AU" sz="1600" b="1" dirty="0">
                <a:solidFill>
                  <a:srgbClr val="C00000"/>
                </a:solidFill>
                <a:latin typeface="Calibri" panose="020F0502020204030204" pitchFamily="34" charset="0"/>
                <a:ea typeface="Calibri" panose="020F0502020204030204" pitchFamily="34" charset="0"/>
                <a:cs typeface="Calibri" panose="020F0502020204030204" pitchFamily="34" charset="0"/>
              </a:rPr>
              <a:t>Parish Diary Dates</a:t>
            </a:r>
          </a:p>
        </p:txBody>
      </p:sp>
      <p:sp>
        <p:nvSpPr>
          <p:cNvPr id="13" name="TextBox 12">
            <a:extLst>
              <a:ext uri="{FF2B5EF4-FFF2-40B4-BE49-F238E27FC236}">
                <a16:creationId xmlns:a16="http://schemas.microsoft.com/office/drawing/2014/main" id="{48D12596-26C1-30AD-9D14-66848060A4E0}"/>
              </a:ext>
            </a:extLst>
          </p:cNvPr>
          <p:cNvSpPr txBox="1"/>
          <p:nvPr/>
        </p:nvSpPr>
        <p:spPr>
          <a:xfrm>
            <a:off x="4962525" y="214342"/>
            <a:ext cx="2333625" cy="3123932"/>
          </a:xfrm>
          <a:prstGeom prst="rect">
            <a:avLst/>
          </a:prstGeom>
          <a:noFill/>
          <a:ln w="19050">
            <a:solidFill>
              <a:srgbClr val="C00000"/>
            </a:solidFill>
          </a:ln>
        </p:spPr>
        <p:txBody>
          <a:bodyPr wrap="square" rtlCol="0">
            <a:spAutoFit/>
          </a:bodyPr>
          <a:lstStyle/>
          <a:p>
            <a:r>
              <a:rPr lang="en-US" sz="1200" b="1" cap="small">
                <a:solidFill>
                  <a:srgbClr val="C00000"/>
                </a:solidFill>
                <a:latin typeface="Calibri" panose="020F0502020204030204" pitchFamily="34" charset="0"/>
                <a:ea typeface="Calibri" panose="020F0502020204030204" pitchFamily="34" charset="0"/>
                <a:cs typeface="Calibri" panose="020F0502020204030204" pitchFamily="34" charset="0"/>
              </a:rPr>
              <a:t>Week 2 </a:t>
            </a:r>
            <a:r>
              <a:rPr lang="en-US" sz="1200" b="1" cap="small" dirty="0">
                <a:solidFill>
                  <a:srgbClr val="C00000"/>
                </a:solidFill>
                <a:latin typeface="Calibri" panose="020F0502020204030204" pitchFamily="34" charset="0"/>
                <a:ea typeface="Calibri" panose="020F0502020204030204" pitchFamily="34" charset="0"/>
                <a:cs typeface="Calibri" panose="020F0502020204030204" pitchFamily="34" charset="0"/>
              </a:rPr>
              <a:t>Rosters—Weekend Mass</a:t>
            </a:r>
            <a:endParaRPr lang="en-AU" sz="1200" dirty="0">
              <a:solidFill>
                <a:srgbClr val="C00000"/>
              </a:solidFill>
              <a:latin typeface="Calibri" panose="020F0502020204030204" pitchFamily="34" charset="0"/>
              <a:ea typeface="Calibri" panose="020F0502020204030204" pitchFamily="34" charset="0"/>
              <a:cs typeface="Calibri" panose="020F0502020204030204" pitchFamily="34" charset="0"/>
            </a:endParaRPr>
          </a:p>
          <a:p>
            <a:r>
              <a:rPr lang="en-US" sz="900" i="1" dirty="0">
                <a:latin typeface="Calibri" panose="020F0502020204030204" pitchFamily="34" charset="0"/>
                <a:ea typeface="Calibri" panose="020F0502020204030204" pitchFamily="34" charset="0"/>
                <a:cs typeface="Calibri" panose="020F0502020204030204" pitchFamily="34" charset="0"/>
              </a:rPr>
              <a:t>Please notify Fr Walter you are in attendance</a:t>
            </a:r>
            <a:endParaRPr lang="en-AU" sz="900" dirty="0">
              <a:latin typeface="Calibri" panose="020F0502020204030204" pitchFamily="34" charset="0"/>
              <a:ea typeface="Calibri" panose="020F0502020204030204" pitchFamily="34" charset="0"/>
              <a:cs typeface="Calibri" panose="020F0502020204030204" pitchFamily="34" charset="0"/>
            </a:endParaRPr>
          </a:p>
          <a:p>
            <a:r>
              <a:rPr lang="en-US" sz="400" b="1" cap="small" dirty="0">
                <a:latin typeface="Calibri" panose="020F0502020204030204" pitchFamily="34" charset="0"/>
                <a:ea typeface="Calibri" panose="020F0502020204030204" pitchFamily="34" charset="0"/>
                <a:cs typeface="Calibri" panose="020F0502020204030204" pitchFamily="34" charset="0"/>
              </a:rPr>
              <a:t> </a:t>
            </a:r>
            <a:endParaRPr lang="en-AU" sz="400" dirty="0">
              <a:latin typeface="Calibri" panose="020F0502020204030204" pitchFamily="34" charset="0"/>
              <a:ea typeface="Calibri" panose="020F0502020204030204" pitchFamily="34" charset="0"/>
              <a:cs typeface="Calibri" panose="020F0502020204030204" pitchFamily="34" charset="0"/>
            </a:endParaRPr>
          </a:p>
          <a:p>
            <a:r>
              <a:rPr lang="en-US" sz="900" b="1" dirty="0" err="1">
                <a:latin typeface="Calibri" panose="020F0502020204030204" pitchFamily="34" charset="0"/>
                <a:ea typeface="Calibri" panose="020F0502020204030204" pitchFamily="34" charset="0"/>
                <a:cs typeface="Calibri" panose="020F0502020204030204" pitchFamily="34" charset="0"/>
              </a:rPr>
              <a:t>EMoE</a:t>
            </a:r>
            <a:r>
              <a:rPr lang="en-US" sz="900" b="1" dirty="0">
                <a:latin typeface="Calibri" panose="020F0502020204030204" pitchFamily="34" charset="0"/>
                <a:ea typeface="Calibri" panose="020F0502020204030204" pitchFamily="34" charset="0"/>
                <a:cs typeface="Calibri" panose="020F0502020204030204" pitchFamily="34" charset="0"/>
              </a:rPr>
              <a:t> 	-  10 / 11 October</a:t>
            </a:r>
            <a:endParaRPr lang="en-AU" sz="900" dirty="0">
              <a:latin typeface="Calibri" panose="020F0502020204030204" pitchFamily="34" charset="0"/>
              <a:ea typeface="Calibri" panose="020F0502020204030204" pitchFamily="34" charset="0"/>
              <a:cs typeface="Calibri" panose="020F0502020204030204" pitchFamily="34" charset="0"/>
            </a:endParaRPr>
          </a:p>
          <a:p>
            <a:r>
              <a:rPr lang="en-US" sz="900" dirty="0">
                <a:latin typeface="Calibri" panose="020F0502020204030204" pitchFamily="34" charset="0"/>
                <a:ea typeface="Calibri" panose="020F0502020204030204" pitchFamily="34" charset="0"/>
                <a:cs typeface="Calibri" panose="020F0502020204030204" pitchFamily="34" charset="0"/>
              </a:rPr>
              <a:t>6:00pm: 	O. Nagel</a:t>
            </a:r>
            <a:endParaRPr lang="en-AU" sz="900" dirty="0">
              <a:latin typeface="Calibri" panose="020F0502020204030204" pitchFamily="34" charset="0"/>
              <a:ea typeface="Calibri" panose="020F0502020204030204" pitchFamily="34" charset="0"/>
              <a:cs typeface="Calibri" panose="020F0502020204030204" pitchFamily="34" charset="0"/>
            </a:endParaRPr>
          </a:p>
          <a:p>
            <a:r>
              <a:rPr lang="en-US" sz="900" dirty="0">
                <a:latin typeface="Calibri" panose="020F0502020204030204" pitchFamily="34" charset="0"/>
                <a:ea typeface="Calibri" panose="020F0502020204030204" pitchFamily="34" charset="0"/>
                <a:cs typeface="Calibri" panose="020F0502020204030204" pitchFamily="34" charset="0"/>
              </a:rPr>
              <a:t>8.00am:	M. Schinella</a:t>
            </a:r>
            <a:endParaRPr lang="en-AU" sz="900" dirty="0">
              <a:latin typeface="Calibri" panose="020F0502020204030204" pitchFamily="34" charset="0"/>
              <a:ea typeface="Calibri" panose="020F0502020204030204" pitchFamily="34" charset="0"/>
              <a:cs typeface="Calibri" panose="020F0502020204030204" pitchFamily="34" charset="0"/>
            </a:endParaRPr>
          </a:p>
          <a:p>
            <a:r>
              <a:rPr lang="en-US" sz="900" dirty="0">
                <a:latin typeface="Calibri" panose="020F0502020204030204" pitchFamily="34" charset="0"/>
                <a:ea typeface="Calibri" panose="020F0502020204030204" pitchFamily="34" charset="0"/>
                <a:cs typeface="Calibri" panose="020F0502020204030204" pitchFamily="34" charset="0"/>
              </a:rPr>
              <a:t>9:30am: 	M. D’Souza</a:t>
            </a:r>
            <a:endParaRPr lang="en-AU" sz="900" dirty="0">
              <a:latin typeface="Calibri" panose="020F0502020204030204" pitchFamily="34" charset="0"/>
              <a:ea typeface="Calibri" panose="020F0502020204030204" pitchFamily="34" charset="0"/>
              <a:cs typeface="Calibri" panose="020F0502020204030204" pitchFamily="34" charset="0"/>
            </a:endParaRPr>
          </a:p>
          <a:p>
            <a:r>
              <a:rPr lang="en-US" sz="200" dirty="0">
                <a:latin typeface="Calibri" panose="020F0502020204030204" pitchFamily="34" charset="0"/>
                <a:ea typeface="Calibri" panose="020F0502020204030204" pitchFamily="34" charset="0"/>
                <a:cs typeface="Calibri" panose="020F0502020204030204" pitchFamily="34" charset="0"/>
              </a:rPr>
              <a:t> </a:t>
            </a:r>
            <a:endParaRPr lang="en-AU" sz="200" dirty="0">
              <a:latin typeface="Calibri" panose="020F0502020204030204" pitchFamily="34" charset="0"/>
              <a:ea typeface="Calibri" panose="020F0502020204030204" pitchFamily="34" charset="0"/>
              <a:cs typeface="Calibri" panose="020F0502020204030204" pitchFamily="34" charset="0"/>
            </a:endParaRPr>
          </a:p>
          <a:p>
            <a:r>
              <a:rPr lang="en-US" sz="900" b="1" dirty="0">
                <a:latin typeface="Calibri" panose="020F0502020204030204" pitchFamily="34" charset="0"/>
                <a:ea typeface="Calibri" panose="020F0502020204030204" pitchFamily="34" charset="0"/>
                <a:cs typeface="Calibri" panose="020F0502020204030204" pitchFamily="34" charset="0"/>
              </a:rPr>
              <a:t>Readers -  10 / 11 October</a:t>
            </a:r>
            <a:endParaRPr lang="en-AU" sz="900" dirty="0">
              <a:latin typeface="Calibri" panose="020F0502020204030204" pitchFamily="34" charset="0"/>
              <a:ea typeface="Calibri" panose="020F0502020204030204" pitchFamily="34" charset="0"/>
              <a:cs typeface="Calibri" panose="020F0502020204030204" pitchFamily="34" charset="0"/>
            </a:endParaRPr>
          </a:p>
          <a:p>
            <a:r>
              <a:rPr lang="en-US" sz="900" dirty="0">
                <a:latin typeface="Calibri" panose="020F0502020204030204" pitchFamily="34" charset="0"/>
                <a:ea typeface="Calibri" panose="020F0502020204030204" pitchFamily="34" charset="0"/>
                <a:cs typeface="Calibri" panose="020F0502020204030204" pitchFamily="34" charset="0"/>
              </a:rPr>
              <a:t>6:00pm:	A. Pinto / A. Pinto</a:t>
            </a:r>
            <a:endParaRPr lang="en-AU" sz="900" dirty="0">
              <a:latin typeface="Calibri" panose="020F0502020204030204" pitchFamily="34" charset="0"/>
              <a:ea typeface="Calibri" panose="020F0502020204030204" pitchFamily="34" charset="0"/>
              <a:cs typeface="Calibri" panose="020F0502020204030204" pitchFamily="34" charset="0"/>
            </a:endParaRPr>
          </a:p>
          <a:p>
            <a:r>
              <a:rPr lang="en-US" sz="900" dirty="0">
                <a:latin typeface="Calibri" panose="020F0502020204030204" pitchFamily="34" charset="0"/>
                <a:ea typeface="Calibri" panose="020F0502020204030204" pitchFamily="34" charset="0"/>
                <a:cs typeface="Calibri" panose="020F0502020204030204" pitchFamily="34" charset="0"/>
              </a:rPr>
              <a:t>8.00am    N. Ramos / P. Alvares</a:t>
            </a:r>
            <a:endParaRPr lang="en-AU" sz="900" dirty="0">
              <a:latin typeface="Calibri" panose="020F0502020204030204" pitchFamily="34" charset="0"/>
              <a:ea typeface="Calibri" panose="020F0502020204030204" pitchFamily="34" charset="0"/>
              <a:cs typeface="Calibri" panose="020F0502020204030204" pitchFamily="34" charset="0"/>
            </a:endParaRPr>
          </a:p>
          <a:p>
            <a:r>
              <a:rPr lang="en-US" sz="900" dirty="0">
                <a:latin typeface="Calibri" panose="020F0502020204030204" pitchFamily="34" charset="0"/>
                <a:ea typeface="Calibri" panose="020F0502020204030204" pitchFamily="34" charset="0"/>
                <a:cs typeface="Calibri" panose="020F0502020204030204" pitchFamily="34" charset="0"/>
              </a:rPr>
              <a:t>9.30am:	A. Sutanto / J. D’Souza</a:t>
            </a:r>
            <a:endParaRPr lang="en-AU" sz="900" dirty="0">
              <a:latin typeface="Calibri" panose="020F0502020204030204" pitchFamily="34" charset="0"/>
              <a:ea typeface="Calibri" panose="020F0502020204030204" pitchFamily="34" charset="0"/>
              <a:cs typeface="Calibri" panose="020F0502020204030204" pitchFamily="34" charset="0"/>
            </a:endParaRPr>
          </a:p>
          <a:p>
            <a:r>
              <a:rPr lang="en-US" sz="200" dirty="0">
                <a:latin typeface="Calibri" panose="020F0502020204030204" pitchFamily="34" charset="0"/>
                <a:ea typeface="Calibri" panose="020F0502020204030204" pitchFamily="34" charset="0"/>
                <a:cs typeface="Calibri" panose="020F0502020204030204" pitchFamily="34" charset="0"/>
              </a:rPr>
              <a:t> </a:t>
            </a:r>
            <a:endParaRPr lang="en-AU" sz="200" dirty="0">
              <a:latin typeface="Calibri" panose="020F0502020204030204" pitchFamily="34" charset="0"/>
              <a:ea typeface="Calibri" panose="020F0502020204030204" pitchFamily="34" charset="0"/>
              <a:cs typeface="Calibri" panose="020F0502020204030204" pitchFamily="34" charset="0"/>
            </a:endParaRPr>
          </a:p>
          <a:p>
            <a:r>
              <a:rPr lang="en-US" sz="900" b="1" dirty="0">
                <a:latin typeface="Calibri" panose="020F0502020204030204" pitchFamily="34" charset="0"/>
                <a:ea typeface="Calibri" panose="020F0502020204030204" pitchFamily="34" charset="0"/>
                <a:cs typeface="Calibri" panose="020F0502020204030204" pitchFamily="34" charset="0"/>
              </a:rPr>
              <a:t>Junior Altar Servers -  10 / 11 October</a:t>
            </a:r>
            <a:endParaRPr lang="en-AU" sz="900" dirty="0">
              <a:latin typeface="Calibri" panose="020F0502020204030204" pitchFamily="34" charset="0"/>
              <a:ea typeface="Calibri" panose="020F0502020204030204" pitchFamily="34" charset="0"/>
              <a:cs typeface="Calibri" panose="020F0502020204030204" pitchFamily="34" charset="0"/>
            </a:endParaRPr>
          </a:p>
          <a:p>
            <a:r>
              <a:rPr lang="en-US" sz="900" dirty="0">
                <a:latin typeface="Calibri" panose="020F0502020204030204" pitchFamily="34" charset="0"/>
                <a:ea typeface="Calibri" panose="020F0502020204030204" pitchFamily="34" charset="0"/>
                <a:cs typeface="Calibri" panose="020F0502020204030204" pitchFamily="34" charset="0"/>
              </a:rPr>
              <a:t>6:00pm: 	A. </a:t>
            </a:r>
            <a:r>
              <a:rPr lang="en-US" sz="900" dirty="0" err="1">
                <a:latin typeface="Calibri" panose="020F0502020204030204" pitchFamily="34" charset="0"/>
                <a:ea typeface="Calibri" panose="020F0502020204030204" pitchFamily="34" charset="0"/>
                <a:cs typeface="Calibri" panose="020F0502020204030204" pitchFamily="34" charset="0"/>
              </a:rPr>
              <a:t>Esterado</a:t>
            </a:r>
            <a:r>
              <a:rPr lang="en-US" sz="900" dirty="0">
                <a:latin typeface="Calibri" panose="020F0502020204030204" pitchFamily="34" charset="0"/>
                <a:ea typeface="Calibri" panose="020F0502020204030204" pitchFamily="34" charset="0"/>
                <a:cs typeface="Calibri" panose="020F0502020204030204" pitchFamily="34" charset="0"/>
              </a:rPr>
              <a:t> / C. Cristobal</a:t>
            </a:r>
            <a:endParaRPr lang="en-AU" sz="900" dirty="0">
              <a:latin typeface="Calibri" panose="020F0502020204030204" pitchFamily="34" charset="0"/>
              <a:ea typeface="Calibri" panose="020F0502020204030204" pitchFamily="34" charset="0"/>
              <a:cs typeface="Calibri" panose="020F0502020204030204" pitchFamily="34" charset="0"/>
            </a:endParaRPr>
          </a:p>
          <a:p>
            <a:r>
              <a:rPr lang="en-US" sz="900" dirty="0">
                <a:latin typeface="Calibri" panose="020F0502020204030204" pitchFamily="34" charset="0"/>
                <a:ea typeface="Calibri" panose="020F0502020204030204" pitchFamily="34" charset="0"/>
                <a:cs typeface="Calibri" panose="020F0502020204030204" pitchFamily="34" charset="0"/>
              </a:rPr>
              <a:t>8.00am:</a:t>
            </a:r>
            <a:endParaRPr lang="en-AU" sz="900" dirty="0">
              <a:latin typeface="Calibri" panose="020F0502020204030204" pitchFamily="34" charset="0"/>
              <a:ea typeface="Calibri" panose="020F0502020204030204" pitchFamily="34" charset="0"/>
              <a:cs typeface="Calibri" panose="020F0502020204030204" pitchFamily="34" charset="0"/>
            </a:endParaRPr>
          </a:p>
          <a:p>
            <a:r>
              <a:rPr lang="en-US" sz="900" dirty="0">
                <a:latin typeface="Calibri" panose="020F0502020204030204" pitchFamily="34" charset="0"/>
                <a:ea typeface="Calibri" panose="020F0502020204030204" pitchFamily="34" charset="0"/>
                <a:cs typeface="Calibri" panose="020F0502020204030204" pitchFamily="34" charset="0"/>
              </a:rPr>
              <a:t>9.30am:	G. Vicente / D. D’Souza</a:t>
            </a:r>
            <a:endParaRPr lang="en-AU" sz="900" dirty="0">
              <a:latin typeface="Calibri" panose="020F0502020204030204" pitchFamily="34" charset="0"/>
              <a:ea typeface="Calibri" panose="020F0502020204030204" pitchFamily="34" charset="0"/>
              <a:cs typeface="Calibri" panose="020F0502020204030204" pitchFamily="34" charset="0"/>
            </a:endParaRPr>
          </a:p>
          <a:p>
            <a:r>
              <a:rPr lang="en-US" sz="200" b="1" dirty="0">
                <a:latin typeface="Calibri" panose="020F0502020204030204" pitchFamily="34" charset="0"/>
                <a:ea typeface="Calibri" panose="020F0502020204030204" pitchFamily="34" charset="0"/>
                <a:cs typeface="Calibri" panose="020F0502020204030204" pitchFamily="34" charset="0"/>
              </a:rPr>
              <a:t> </a:t>
            </a:r>
            <a:endParaRPr lang="en-AU" sz="200" dirty="0">
              <a:latin typeface="Calibri" panose="020F0502020204030204" pitchFamily="34" charset="0"/>
              <a:ea typeface="Calibri" panose="020F0502020204030204" pitchFamily="34" charset="0"/>
              <a:cs typeface="Calibri" panose="020F0502020204030204" pitchFamily="34" charset="0"/>
            </a:endParaRPr>
          </a:p>
          <a:p>
            <a:r>
              <a:rPr lang="en-US" sz="900" b="1" dirty="0">
                <a:latin typeface="Calibri" panose="020F0502020204030204" pitchFamily="34" charset="0"/>
                <a:ea typeface="Calibri" panose="020F0502020204030204" pitchFamily="34" charset="0"/>
                <a:cs typeface="Calibri" panose="020F0502020204030204" pitchFamily="34" charset="0"/>
              </a:rPr>
              <a:t>Senior Altar Servers -  10 / 11 October</a:t>
            </a:r>
            <a:endParaRPr lang="en-AU" sz="900" dirty="0">
              <a:latin typeface="Calibri" panose="020F0502020204030204" pitchFamily="34" charset="0"/>
              <a:ea typeface="Calibri" panose="020F0502020204030204" pitchFamily="34" charset="0"/>
              <a:cs typeface="Calibri" panose="020F0502020204030204" pitchFamily="34" charset="0"/>
            </a:endParaRPr>
          </a:p>
          <a:p>
            <a:r>
              <a:rPr lang="en-US" sz="900" dirty="0">
                <a:latin typeface="Calibri" panose="020F0502020204030204" pitchFamily="34" charset="0"/>
                <a:ea typeface="Calibri" panose="020F0502020204030204" pitchFamily="34" charset="0"/>
                <a:cs typeface="Calibri" panose="020F0502020204030204" pitchFamily="34" charset="0"/>
              </a:rPr>
              <a:t>6:00pm:   J. Nagel</a:t>
            </a:r>
            <a:endParaRPr lang="en-AU" sz="900" dirty="0">
              <a:latin typeface="Calibri" panose="020F0502020204030204" pitchFamily="34" charset="0"/>
              <a:ea typeface="Calibri" panose="020F0502020204030204" pitchFamily="34" charset="0"/>
              <a:cs typeface="Calibri" panose="020F0502020204030204" pitchFamily="34" charset="0"/>
            </a:endParaRPr>
          </a:p>
          <a:p>
            <a:r>
              <a:rPr lang="en-US" sz="900" dirty="0">
                <a:latin typeface="Calibri" panose="020F0502020204030204" pitchFamily="34" charset="0"/>
                <a:ea typeface="Calibri" panose="020F0502020204030204" pitchFamily="34" charset="0"/>
                <a:cs typeface="Calibri" panose="020F0502020204030204" pitchFamily="34" charset="0"/>
              </a:rPr>
              <a:t>8.00am:	D. Howse</a:t>
            </a:r>
            <a:endParaRPr lang="en-AU" sz="900" dirty="0">
              <a:latin typeface="Calibri" panose="020F0502020204030204" pitchFamily="34" charset="0"/>
              <a:ea typeface="Calibri" panose="020F0502020204030204" pitchFamily="34" charset="0"/>
              <a:cs typeface="Calibri" panose="020F0502020204030204" pitchFamily="34" charset="0"/>
            </a:endParaRPr>
          </a:p>
          <a:p>
            <a:r>
              <a:rPr lang="en-US" sz="900" dirty="0">
                <a:latin typeface="Calibri" panose="020F0502020204030204" pitchFamily="34" charset="0"/>
                <a:ea typeface="Calibri" panose="020F0502020204030204" pitchFamily="34" charset="0"/>
                <a:cs typeface="Calibri" panose="020F0502020204030204" pitchFamily="34" charset="0"/>
              </a:rPr>
              <a:t>9.30am:	L. Vicente</a:t>
            </a:r>
            <a:endParaRPr lang="en-AU" sz="900" dirty="0">
              <a:latin typeface="Calibri" panose="020F0502020204030204" pitchFamily="34" charset="0"/>
              <a:ea typeface="Calibri" panose="020F0502020204030204" pitchFamily="34" charset="0"/>
              <a:cs typeface="Calibri" panose="020F0502020204030204" pitchFamily="34" charset="0"/>
            </a:endParaRPr>
          </a:p>
          <a:p>
            <a:r>
              <a:rPr lang="en-US" sz="400" dirty="0">
                <a:latin typeface="Calibri" panose="020F0502020204030204" pitchFamily="34" charset="0"/>
                <a:ea typeface="Calibri" panose="020F0502020204030204" pitchFamily="34" charset="0"/>
                <a:cs typeface="Calibri" panose="020F0502020204030204" pitchFamily="34" charset="0"/>
              </a:rPr>
              <a:t> </a:t>
            </a:r>
            <a:endParaRPr lang="en-AU" sz="400" dirty="0">
              <a:latin typeface="Calibri" panose="020F0502020204030204" pitchFamily="34" charset="0"/>
              <a:ea typeface="Calibri" panose="020F0502020204030204" pitchFamily="34" charset="0"/>
              <a:cs typeface="Calibri" panose="020F0502020204030204" pitchFamily="34" charset="0"/>
            </a:endParaRPr>
          </a:p>
          <a:p>
            <a:r>
              <a:rPr lang="en-US" sz="900" i="1" dirty="0">
                <a:latin typeface="Calibri" panose="020F0502020204030204" pitchFamily="34" charset="0"/>
                <a:ea typeface="Calibri" panose="020F0502020204030204" pitchFamily="34" charset="0"/>
                <a:cs typeface="Calibri" panose="020F0502020204030204" pitchFamily="34" charset="0"/>
              </a:rPr>
              <a:t>If you are unable to attend your rostered date, please arrange a swap with another minister.</a:t>
            </a:r>
            <a:endParaRPr lang="en-AU" sz="900" dirty="0"/>
          </a:p>
        </p:txBody>
      </p:sp>
      <p:sp>
        <p:nvSpPr>
          <p:cNvPr id="3" name="TextBox 2">
            <a:extLst>
              <a:ext uri="{FF2B5EF4-FFF2-40B4-BE49-F238E27FC236}">
                <a16:creationId xmlns:a16="http://schemas.microsoft.com/office/drawing/2014/main" id="{45936663-D69E-7043-3FF0-616CEC1ACEF8}"/>
              </a:ext>
            </a:extLst>
          </p:cNvPr>
          <p:cNvSpPr txBox="1"/>
          <p:nvPr/>
        </p:nvSpPr>
        <p:spPr>
          <a:xfrm>
            <a:off x="255952" y="642966"/>
            <a:ext cx="4706569" cy="1231106"/>
          </a:xfrm>
          <a:prstGeom prst="rect">
            <a:avLst/>
          </a:prstGeom>
          <a:noFill/>
        </p:spPr>
        <p:txBody>
          <a:bodyPr wrap="square" rtlCol="0">
            <a:spAutoFit/>
          </a:bodyPr>
          <a:lstStyle/>
          <a:p>
            <a:endParaRPr lang="en-AU" sz="200" b="1" i="1" dirty="0">
              <a:latin typeface="Calibri" panose="020F0502020204030204" pitchFamily="34" charset="0"/>
              <a:ea typeface="Calibri" panose="020F0502020204030204" pitchFamily="34" charset="0"/>
              <a:cs typeface="Calibri" panose="020F0502020204030204" pitchFamily="34" charset="0"/>
            </a:endParaRPr>
          </a:p>
          <a:p>
            <a:pPr>
              <a:lnSpc>
                <a:spcPct val="125000"/>
              </a:lnSpc>
            </a:pPr>
            <a:r>
              <a:rPr lang="en-AU" sz="950" b="1" i="1" dirty="0">
                <a:latin typeface="Calibri" panose="020F0502020204030204" pitchFamily="34" charset="0"/>
                <a:ea typeface="Calibri" panose="020F0502020204030204" pitchFamily="34" charset="0"/>
                <a:cs typeface="Calibri" panose="020F0502020204030204" pitchFamily="34" charset="0"/>
              </a:rPr>
              <a:t>3 / 4 October		27th Sunday in Ordinary Time</a:t>
            </a:r>
          </a:p>
          <a:p>
            <a:pPr>
              <a:lnSpc>
                <a:spcPct val="125000"/>
              </a:lnSpc>
            </a:pPr>
            <a:endParaRPr lang="en-AU" sz="400" b="1" i="1" dirty="0">
              <a:latin typeface="Calibri" panose="020F0502020204030204" pitchFamily="34" charset="0"/>
              <a:ea typeface="Calibri" panose="020F0502020204030204" pitchFamily="34" charset="0"/>
              <a:cs typeface="Calibri" panose="020F0502020204030204" pitchFamily="34" charset="0"/>
            </a:endParaRPr>
          </a:p>
          <a:p>
            <a:pPr marL="0" lvl="1"/>
            <a:r>
              <a:rPr lang="en-AU" sz="900" i="1" dirty="0">
                <a:latin typeface="Calibri" panose="020F0502020204030204" pitchFamily="34" charset="0"/>
                <a:ea typeface="Calibri" panose="020F0502020204030204" pitchFamily="34" charset="0"/>
                <a:cs typeface="Calibri" panose="020F0502020204030204" pitchFamily="34" charset="0"/>
              </a:rPr>
              <a:t>7 October			Our Lady of the Rosary			             Memorial </a:t>
            </a:r>
          </a:p>
          <a:p>
            <a:pPr marL="0" lvl="1"/>
            <a:r>
              <a:rPr lang="en-AU" sz="400" i="1" dirty="0">
                <a:latin typeface="Calibri" panose="020F0502020204030204" pitchFamily="34" charset="0"/>
                <a:ea typeface="Calibri" panose="020F0502020204030204" pitchFamily="34" charset="0"/>
                <a:cs typeface="Calibri" panose="020F0502020204030204" pitchFamily="34" charset="0"/>
              </a:rPr>
              <a:t> </a:t>
            </a:r>
          </a:p>
          <a:p>
            <a:pPr>
              <a:lnSpc>
                <a:spcPct val="125000"/>
              </a:lnSpc>
            </a:pPr>
            <a:r>
              <a:rPr lang="en-AU" sz="950" b="1" i="1" dirty="0">
                <a:latin typeface="Calibri" panose="020F0502020204030204" pitchFamily="34" charset="0"/>
                <a:ea typeface="Calibri" panose="020F0502020204030204" pitchFamily="34" charset="0"/>
                <a:cs typeface="Calibri" panose="020F0502020204030204" pitchFamily="34" charset="0"/>
              </a:rPr>
              <a:t>10 / 11 October		28th Sunday in Ordinary Time</a:t>
            </a:r>
          </a:p>
          <a:p>
            <a:pPr>
              <a:lnSpc>
                <a:spcPct val="125000"/>
              </a:lnSpc>
            </a:pPr>
            <a:endParaRPr lang="en-AU" sz="400" b="1" i="1" dirty="0">
              <a:latin typeface="Calibri" panose="020F0502020204030204" pitchFamily="34" charset="0"/>
              <a:ea typeface="Calibri" panose="020F0502020204030204" pitchFamily="34" charset="0"/>
              <a:cs typeface="Calibri" panose="020F0502020204030204" pitchFamily="34" charset="0"/>
            </a:endParaRPr>
          </a:p>
          <a:p>
            <a:pPr>
              <a:lnSpc>
                <a:spcPct val="125000"/>
              </a:lnSpc>
            </a:pPr>
            <a:r>
              <a:rPr lang="en-AU" sz="900" i="1" dirty="0">
                <a:latin typeface="Calibri" panose="020F0502020204030204" pitchFamily="34" charset="0"/>
                <a:ea typeface="Calibri" panose="020F0502020204030204" pitchFamily="34" charset="0"/>
                <a:cs typeface="Calibri" panose="020F0502020204030204" pitchFamily="34" charset="0"/>
              </a:rPr>
              <a:t>29 November		Tamil Community Mass				5.30pm</a:t>
            </a:r>
            <a:endParaRPr lang="en-AU" sz="900" dirty="0">
              <a:latin typeface="Calibri" panose="020F0502020204030204" pitchFamily="34" charset="0"/>
              <a:ea typeface="Calibri" panose="020F0502020204030204" pitchFamily="34" charset="0"/>
              <a:cs typeface="Calibri" panose="020F0502020204030204" pitchFamily="34" charset="0"/>
            </a:endParaRPr>
          </a:p>
          <a:p>
            <a:pPr>
              <a:lnSpc>
                <a:spcPct val="125000"/>
              </a:lnSpc>
            </a:pPr>
            <a:endParaRPr lang="en-AU" sz="400" dirty="0">
              <a:latin typeface="Calibri" panose="020F0502020204030204" pitchFamily="34" charset="0"/>
              <a:ea typeface="Calibri" panose="020F0502020204030204" pitchFamily="34" charset="0"/>
              <a:cs typeface="Calibri" panose="020F0502020204030204" pitchFamily="34" charset="0"/>
            </a:endParaRPr>
          </a:p>
          <a:p>
            <a:r>
              <a:rPr lang="en-AU" sz="900" dirty="0">
                <a:latin typeface="Calibri" panose="020F0502020204030204" pitchFamily="34" charset="0"/>
                <a:ea typeface="Calibri" panose="020F0502020204030204" pitchFamily="34" charset="0"/>
                <a:cs typeface="Calibri" panose="020F0502020204030204" pitchFamily="34" charset="0"/>
              </a:rPr>
              <a:t>5/6 Sept—10/11 Oct	Penance Enrolment forms available at weekend Masses</a:t>
            </a:r>
          </a:p>
        </p:txBody>
      </p:sp>
      <p:sp>
        <p:nvSpPr>
          <p:cNvPr id="4" name="TextBox 3">
            <a:extLst>
              <a:ext uri="{FF2B5EF4-FFF2-40B4-BE49-F238E27FC236}">
                <a16:creationId xmlns:a16="http://schemas.microsoft.com/office/drawing/2014/main" id="{251A7A33-6A32-13C6-5361-F1F2A107A218}"/>
              </a:ext>
            </a:extLst>
          </p:cNvPr>
          <p:cNvSpPr txBox="1"/>
          <p:nvPr/>
        </p:nvSpPr>
        <p:spPr>
          <a:xfrm>
            <a:off x="290831" y="2321169"/>
            <a:ext cx="4671694" cy="1177245"/>
          </a:xfrm>
          <a:prstGeom prst="rect">
            <a:avLst/>
          </a:prstGeom>
          <a:noFill/>
          <a:ln>
            <a:solidFill>
              <a:srgbClr val="C00000"/>
            </a:solidFill>
          </a:ln>
        </p:spPr>
        <p:txBody>
          <a:bodyPr wrap="square" rtlCol="0">
            <a:spAutoFit/>
          </a:bodyPr>
          <a:lstStyle/>
          <a:p>
            <a:r>
              <a:rPr lang="en-AU" sz="950" dirty="0">
                <a:latin typeface="Calibri" panose="020F0502020204030204" pitchFamily="34" charset="0"/>
                <a:ea typeface="Calibri" panose="020F0502020204030204" pitchFamily="34" charset="0"/>
                <a:cs typeface="Calibri" panose="020F0502020204030204" pitchFamily="34" charset="0"/>
              </a:rPr>
              <a:t>Full dates and eligibility requirements for the </a:t>
            </a:r>
            <a:r>
              <a:rPr lang="en-AU" sz="950" b="1" dirty="0">
                <a:latin typeface="Calibri" panose="020F0502020204030204" pitchFamily="34" charset="0"/>
                <a:ea typeface="Calibri" panose="020F0502020204030204" pitchFamily="34" charset="0"/>
                <a:cs typeface="Calibri" panose="020F0502020204030204" pitchFamily="34" charset="0"/>
              </a:rPr>
              <a:t>Parish’s 2026 Sacramental Program </a:t>
            </a:r>
            <a:endParaRPr lang="en-AU" sz="950" dirty="0">
              <a:latin typeface="Calibri" panose="020F0502020204030204" pitchFamily="34" charset="0"/>
              <a:ea typeface="Calibri" panose="020F0502020204030204" pitchFamily="34" charset="0"/>
              <a:cs typeface="Calibri" panose="020F0502020204030204" pitchFamily="34" charset="0"/>
            </a:endParaRPr>
          </a:p>
          <a:p>
            <a:r>
              <a:rPr lang="en-AU" sz="950" dirty="0">
                <a:latin typeface="Calibri" panose="020F0502020204030204" pitchFamily="34" charset="0"/>
                <a:ea typeface="Calibri" panose="020F0502020204030204" pitchFamily="34" charset="0"/>
                <a:cs typeface="Calibri" panose="020F0502020204030204" pitchFamily="34" charset="0"/>
              </a:rPr>
              <a:t>are listed on our website – </a:t>
            </a:r>
            <a:r>
              <a:rPr lang="en-AU" sz="950" dirty="0" err="1">
                <a:latin typeface="Calibri" panose="020F0502020204030204" pitchFamily="34" charset="0"/>
                <a:ea typeface="Calibri" panose="020F0502020204030204" pitchFamily="34" charset="0"/>
                <a:cs typeface="Calibri" panose="020F0502020204030204" pitchFamily="34" charset="0"/>
              </a:rPr>
              <a:t>www,sacredheartwestmead.com.au</a:t>
            </a:r>
            <a:endParaRPr lang="en-AU" sz="950" dirty="0">
              <a:latin typeface="Calibri" panose="020F0502020204030204" pitchFamily="34" charset="0"/>
              <a:ea typeface="Calibri" panose="020F0502020204030204" pitchFamily="34" charset="0"/>
              <a:cs typeface="Calibri" panose="020F0502020204030204" pitchFamily="34" charset="0"/>
            </a:endParaRPr>
          </a:p>
          <a:p>
            <a:r>
              <a:rPr lang="en-AU" sz="400" dirty="0">
                <a:latin typeface="Calibri" panose="020F0502020204030204" pitchFamily="34" charset="0"/>
                <a:ea typeface="Calibri" panose="020F0502020204030204" pitchFamily="34" charset="0"/>
                <a:cs typeface="Calibri" panose="020F0502020204030204" pitchFamily="34" charset="0"/>
              </a:rPr>
              <a:t>  </a:t>
            </a:r>
          </a:p>
          <a:p>
            <a:r>
              <a:rPr lang="en-AU" sz="950" dirty="0">
                <a:latin typeface="Calibri" panose="020F0502020204030204" pitchFamily="34" charset="0"/>
                <a:ea typeface="Calibri" panose="020F0502020204030204" pitchFamily="34" charset="0"/>
                <a:cs typeface="Calibri" panose="020F0502020204030204" pitchFamily="34" charset="0"/>
              </a:rPr>
              <a:t>	</a:t>
            </a:r>
            <a:r>
              <a:rPr lang="en-AU" sz="950" b="1" dirty="0">
                <a:latin typeface="Calibri" panose="020F0502020204030204" pitchFamily="34" charset="0"/>
                <a:ea typeface="Calibri" panose="020F0502020204030204" pitchFamily="34" charset="0"/>
                <a:cs typeface="Calibri" panose="020F0502020204030204" pitchFamily="34" charset="0"/>
              </a:rPr>
              <a:t>Penance (Reconciliation) Program </a:t>
            </a:r>
            <a:r>
              <a:rPr lang="en-AU" sz="950" dirty="0">
                <a:latin typeface="Calibri" panose="020F0502020204030204" pitchFamily="34" charset="0"/>
                <a:ea typeface="Calibri" panose="020F0502020204030204" pitchFamily="34" charset="0"/>
                <a:cs typeface="Calibri" panose="020F0502020204030204" pitchFamily="34" charset="0"/>
              </a:rPr>
              <a:t>- </a:t>
            </a:r>
            <a:r>
              <a:rPr lang="en-AU" sz="950" i="1" dirty="0">
                <a:latin typeface="Calibri" panose="020F0502020204030204" pitchFamily="34" charset="0"/>
                <a:ea typeface="Calibri" panose="020F0502020204030204" pitchFamily="34" charset="0"/>
                <a:cs typeface="Calibri" panose="020F0502020204030204" pitchFamily="34" charset="0"/>
              </a:rPr>
              <a:t>Attendance is required at the following</a:t>
            </a:r>
            <a:endParaRPr lang="en-AU" sz="950" dirty="0">
              <a:latin typeface="Calibri" panose="020F0502020204030204" pitchFamily="34" charset="0"/>
              <a:ea typeface="Calibri" panose="020F0502020204030204" pitchFamily="34" charset="0"/>
              <a:cs typeface="Calibri" panose="020F0502020204030204" pitchFamily="34" charset="0"/>
            </a:endParaRPr>
          </a:p>
          <a:p>
            <a:r>
              <a:rPr lang="en-AU" sz="950" dirty="0">
                <a:latin typeface="Calibri" panose="020F0502020204030204" pitchFamily="34" charset="0"/>
                <a:ea typeface="Calibri" panose="020F0502020204030204" pitchFamily="34" charset="0"/>
                <a:cs typeface="Calibri" panose="020F0502020204030204" pitchFamily="34" charset="0"/>
              </a:rPr>
              <a:t>17/18 October 	   Enrolment Ceremonies at weekend Masses  (6pm Vigil, 8am, 9.30am)</a:t>
            </a:r>
          </a:p>
          <a:p>
            <a:r>
              <a:rPr lang="en-AU" sz="950" dirty="0">
                <a:latin typeface="Calibri" panose="020F0502020204030204" pitchFamily="34" charset="0"/>
                <a:ea typeface="Calibri" panose="020F0502020204030204" pitchFamily="34" charset="0"/>
                <a:cs typeface="Calibri" panose="020F0502020204030204" pitchFamily="34" charset="0"/>
              </a:rPr>
              <a:t>20 October	   Parent Meeting  				7pm </a:t>
            </a:r>
          </a:p>
          <a:p>
            <a:r>
              <a:rPr lang="en-AU" sz="950" dirty="0">
                <a:latin typeface="Calibri" panose="020F0502020204030204" pitchFamily="34" charset="0"/>
                <a:ea typeface="Calibri" panose="020F0502020204030204" pitchFamily="34" charset="0"/>
                <a:cs typeface="Calibri" panose="020F0502020204030204" pitchFamily="34" charset="0"/>
              </a:rPr>
              <a:t>28 October   	   Groups start for 4 weeks</a:t>
            </a:r>
          </a:p>
          <a:p>
            <a:r>
              <a:rPr lang="en-AU" sz="950" dirty="0">
                <a:latin typeface="Calibri" panose="020F0502020204030204" pitchFamily="34" charset="0"/>
                <a:ea typeface="Calibri" panose="020F0502020204030204" pitchFamily="34" charset="0"/>
                <a:cs typeface="Calibri" panose="020F0502020204030204" pitchFamily="34" charset="0"/>
              </a:rPr>
              <a:t>24 November	   Reconciliation Liturgy			6.30pm &amp; 7.30pm</a:t>
            </a:r>
          </a:p>
        </p:txBody>
      </p:sp>
      <p:sp>
        <p:nvSpPr>
          <p:cNvPr id="6" name="TextBox 5">
            <a:extLst>
              <a:ext uri="{FF2B5EF4-FFF2-40B4-BE49-F238E27FC236}">
                <a16:creationId xmlns:a16="http://schemas.microsoft.com/office/drawing/2014/main" id="{E4618BC7-9E78-8045-6632-DEC367FF1DB0}"/>
              </a:ext>
            </a:extLst>
          </p:cNvPr>
          <p:cNvSpPr txBox="1"/>
          <p:nvPr/>
        </p:nvSpPr>
        <p:spPr>
          <a:xfrm>
            <a:off x="1687024" y="2039816"/>
            <a:ext cx="1844430" cy="338554"/>
          </a:xfrm>
          <a:prstGeom prst="rect">
            <a:avLst/>
          </a:prstGeom>
          <a:noFill/>
        </p:spPr>
        <p:txBody>
          <a:bodyPr wrap="square" rtlCol="0">
            <a:spAutoFit/>
          </a:bodyPr>
          <a:lstStyle/>
          <a:p>
            <a:r>
              <a:rPr lang="en-AU" sz="1600" b="1" spc="150" dirty="0">
                <a:solidFill>
                  <a:srgbClr val="C00000"/>
                </a:solidFill>
                <a:latin typeface="Calibri" panose="020F0502020204030204" pitchFamily="34" charset="0"/>
                <a:ea typeface="Calibri" panose="020F0502020204030204" pitchFamily="34" charset="0"/>
                <a:cs typeface="Calibri" panose="020F0502020204030204" pitchFamily="34" charset="0"/>
              </a:rPr>
              <a:t>Announcements</a:t>
            </a:r>
          </a:p>
        </p:txBody>
      </p:sp>
      <p:cxnSp>
        <p:nvCxnSpPr>
          <p:cNvPr id="9" name="Straight Connector 8">
            <a:extLst>
              <a:ext uri="{FF2B5EF4-FFF2-40B4-BE49-F238E27FC236}">
                <a16:creationId xmlns:a16="http://schemas.microsoft.com/office/drawing/2014/main" id="{B4A3E667-201B-09D3-C7FB-ECA04A0849D2}"/>
              </a:ext>
            </a:extLst>
          </p:cNvPr>
          <p:cNvCxnSpPr>
            <a:cxnSpLocks/>
          </p:cNvCxnSpPr>
          <p:nvPr/>
        </p:nvCxnSpPr>
        <p:spPr>
          <a:xfrm>
            <a:off x="290830" y="2321169"/>
            <a:ext cx="4671695" cy="0"/>
          </a:xfrm>
          <a:prstGeom prst="line">
            <a:avLst/>
          </a:prstGeom>
          <a:ln>
            <a:solidFill>
              <a:srgbClr val="C00000"/>
            </a:solidFill>
          </a:ln>
        </p:spPr>
        <p:style>
          <a:lnRef idx="2">
            <a:schemeClr val="accent1"/>
          </a:lnRef>
          <a:fillRef idx="0">
            <a:schemeClr val="accent1"/>
          </a:fillRef>
          <a:effectRef idx="1">
            <a:schemeClr val="accent1"/>
          </a:effectRef>
          <a:fontRef idx="minor">
            <a:schemeClr val="tx1"/>
          </a:fontRef>
        </p:style>
      </p:cxnSp>
      <p:sp>
        <p:nvSpPr>
          <p:cNvPr id="14" name="TextBox 13">
            <a:extLst>
              <a:ext uri="{FF2B5EF4-FFF2-40B4-BE49-F238E27FC236}">
                <a16:creationId xmlns:a16="http://schemas.microsoft.com/office/drawing/2014/main" id="{F21CBD4E-0D9B-B8EA-C225-558238B1C1BD}"/>
              </a:ext>
            </a:extLst>
          </p:cNvPr>
          <p:cNvSpPr txBox="1"/>
          <p:nvPr/>
        </p:nvSpPr>
        <p:spPr>
          <a:xfrm>
            <a:off x="4962524" y="4375609"/>
            <a:ext cx="2333624" cy="5209118"/>
          </a:xfrm>
          <a:prstGeom prst="rect">
            <a:avLst/>
          </a:prstGeom>
          <a:noFill/>
          <a:ln w="12700">
            <a:solidFill>
              <a:srgbClr val="C00000"/>
            </a:solidFill>
          </a:ln>
        </p:spPr>
        <p:txBody>
          <a:bodyPr wrap="square" rtlCol="0">
            <a:spAutoFit/>
          </a:bodyPr>
          <a:lstStyle/>
          <a:p>
            <a:r>
              <a:rPr lang="en-AU" sz="950" b="1" dirty="0">
                <a:solidFill>
                  <a:srgbClr val="0062AC"/>
                </a:solidFill>
                <a:latin typeface="Calibri" panose="020F0502020204030204" pitchFamily="34" charset="0"/>
                <a:ea typeface="Calibri" panose="020F0502020204030204" pitchFamily="34" charset="0"/>
                <a:cs typeface="Calibri" panose="020F0502020204030204" pitchFamily="34" charset="0"/>
              </a:rPr>
              <a:t>Todays Message                         </a:t>
            </a:r>
            <a:r>
              <a:rPr lang="en-AU" sz="800" i="1" dirty="0">
                <a:solidFill>
                  <a:srgbClr val="0062AC"/>
                </a:solidFill>
                <a:latin typeface="Calibri" panose="020F0502020204030204" pitchFamily="34" charset="0"/>
                <a:ea typeface="Calibri" panose="020F0502020204030204" pitchFamily="34" charset="0"/>
                <a:cs typeface="Calibri" panose="020F0502020204030204" pitchFamily="34" charset="0"/>
              </a:rPr>
              <a:t>Dianne Bergant</a:t>
            </a:r>
          </a:p>
          <a:p>
            <a:r>
              <a:rPr lang="en-AU" sz="950" dirty="0"/>
              <a:t>The metaphor of the vineyard, cherished by both ancient Israel and the early Christians, suggests that while vines might be hardy, they are also vulnerable.  So is the reign of God.  It must be tended and protected from what might endanger it, so that it may produce abundant and delectable fruit.              In the gospel account, the vine does indeed produce an abundant crop.  In fact, it is the very productivity of the vineyard that sets the stage for the treachery described.                          We can see ourselves in both uses of the vineyard metaphor. There are times when, regardless of what God seems to be doing for us, we simply rebel against God’s plans. We stand in defiance.  There are other times when we, who are disciples of Jesus, act as if the kingdom is ours.  We might even marginalise or force out others with whom we do not agree, so that we have sole control.  When we consider the justice of God, it is important that we place it within the right context, lest we create a picture of God that is false and misleading. It is because of God’s tender love for the vineyard that treachery cannot be tolerated.  If we have produced unacceptable fruits, it is for our own good that God steps in and dismantles the structures that enabled us to produce bad fruit.  It is appropriate that God would snatch the vineyard from our grasp and entrust it to one who will faithfully carry out God’s plans.</a:t>
            </a:r>
          </a:p>
        </p:txBody>
      </p:sp>
      <p:sp>
        <p:nvSpPr>
          <p:cNvPr id="15" name="TextBox 14">
            <a:extLst>
              <a:ext uri="{FF2B5EF4-FFF2-40B4-BE49-F238E27FC236}">
                <a16:creationId xmlns:a16="http://schemas.microsoft.com/office/drawing/2014/main" id="{D29A52F4-F7CD-0F35-A8D0-8395182D601F}"/>
              </a:ext>
            </a:extLst>
          </p:cNvPr>
          <p:cNvSpPr txBox="1"/>
          <p:nvPr/>
        </p:nvSpPr>
        <p:spPr>
          <a:xfrm>
            <a:off x="2590392" y="7572923"/>
            <a:ext cx="2357433" cy="892552"/>
          </a:xfrm>
          <a:prstGeom prst="rect">
            <a:avLst/>
          </a:prstGeom>
          <a:noFill/>
          <a:ln w="12700">
            <a:solidFill>
              <a:srgbClr val="7030A0"/>
            </a:solidFill>
          </a:ln>
        </p:spPr>
        <p:txBody>
          <a:bodyPr wrap="square" rtlCol="0">
            <a:spAutoFit/>
          </a:bodyPr>
          <a:lstStyle/>
          <a:p>
            <a:r>
              <a:rPr lang="en-AU" sz="1000" b="1" i="1" dirty="0">
                <a:solidFill>
                  <a:srgbClr val="7030A0"/>
                </a:solidFill>
                <a:latin typeface="Calibri" panose="020F0502020204030204" pitchFamily="34" charset="0"/>
                <a:ea typeface="Calibri" panose="020F0502020204030204" pitchFamily="34" charset="0"/>
                <a:cs typeface="Calibri" panose="020F0502020204030204" pitchFamily="34" charset="0"/>
              </a:rPr>
              <a:t>Grant Eternal Rest to the </a:t>
            </a:r>
            <a:endParaRPr lang="en-AU" sz="1000" dirty="0">
              <a:solidFill>
                <a:srgbClr val="7030A0"/>
              </a:solidFill>
              <a:latin typeface="Calibri" panose="020F0502020204030204" pitchFamily="34" charset="0"/>
              <a:ea typeface="Calibri" panose="020F0502020204030204" pitchFamily="34" charset="0"/>
              <a:cs typeface="Calibri" panose="020F0502020204030204" pitchFamily="34" charset="0"/>
            </a:endParaRPr>
          </a:p>
          <a:p>
            <a:r>
              <a:rPr lang="en-AU" sz="1000" b="1" i="1" dirty="0">
                <a:solidFill>
                  <a:srgbClr val="7030A0"/>
                </a:solidFill>
                <a:latin typeface="Calibri" panose="020F0502020204030204" pitchFamily="34" charset="0"/>
                <a:ea typeface="Calibri" panose="020F0502020204030204" pitchFamily="34" charset="0"/>
                <a:cs typeface="Calibri" panose="020F0502020204030204" pitchFamily="34" charset="0"/>
              </a:rPr>
              <a:t>recently deceased and those </a:t>
            </a:r>
            <a:endParaRPr lang="en-AU" sz="1000" dirty="0">
              <a:solidFill>
                <a:srgbClr val="7030A0"/>
              </a:solidFill>
              <a:latin typeface="Calibri" panose="020F0502020204030204" pitchFamily="34" charset="0"/>
              <a:ea typeface="Calibri" panose="020F0502020204030204" pitchFamily="34" charset="0"/>
              <a:cs typeface="Calibri" panose="020F0502020204030204" pitchFamily="34" charset="0"/>
            </a:endParaRPr>
          </a:p>
          <a:p>
            <a:r>
              <a:rPr lang="en-AU" sz="1000" b="1" i="1" dirty="0">
                <a:solidFill>
                  <a:srgbClr val="7030A0"/>
                </a:solidFill>
                <a:latin typeface="Calibri" panose="020F0502020204030204" pitchFamily="34" charset="0"/>
                <a:ea typeface="Calibri" panose="020F0502020204030204" pitchFamily="34" charset="0"/>
                <a:cs typeface="Calibri" panose="020F0502020204030204" pitchFamily="34" charset="0"/>
              </a:rPr>
              <a:t>we remember at this time . . .</a:t>
            </a:r>
            <a:endParaRPr lang="en-AU" sz="1000" dirty="0">
              <a:solidFill>
                <a:srgbClr val="7030A0"/>
              </a:solidFill>
              <a:latin typeface="Calibri" panose="020F0502020204030204" pitchFamily="34" charset="0"/>
              <a:ea typeface="Calibri" panose="020F0502020204030204" pitchFamily="34" charset="0"/>
              <a:cs typeface="Calibri" panose="020F0502020204030204" pitchFamily="34" charset="0"/>
            </a:endParaRPr>
          </a:p>
          <a:p>
            <a:endParaRPr lang="en-AU" sz="1100" b="1" dirty="0">
              <a:solidFill>
                <a:srgbClr val="7030A0"/>
              </a:solidFill>
              <a:latin typeface="Calibri" panose="020F0502020204030204" pitchFamily="34" charset="0"/>
              <a:ea typeface="Calibri" panose="020F0502020204030204" pitchFamily="34" charset="0"/>
              <a:cs typeface="Calibri" panose="020F0502020204030204" pitchFamily="34" charset="0"/>
            </a:endParaRPr>
          </a:p>
          <a:p>
            <a:endParaRPr lang="en-AU" sz="1100" b="1" dirty="0">
              <a:solidFill>
                <a:srgbClr val="7030A0"/>
              </a:solidFill>
              <a:latin typeface="Calibri" panose="020F0502020204030204" pitchFamily="34" charset="0"/>
              <a:ea typeface="Calibri" panose="020F0502020204030204" pitchFamily="34" charset="0"/>
              <a:cs typeface="Calibri" panose="020F0502020204030204" pitchFamily="34" charset="0"/>
            </a:endParaRPr>
          </a:p>
        </p:txBody>
      </p:sp>
      <p:pic>
        <p:nvPicPr>
          <p:cNvPr id="1027" name="Picture 3" descr="Flower Heart Print Heart of Flowers Printable Heart Poster AI image 1">
            <a:extLst>
              <a:ext uri="{FF2B5EF4-FFF2-40B4-BE49-F238E27FC236}">
                <a16:creationId xmlns:a16="http://schemas.microsoft.com/office/drawing/2014/main" id="{FB1C86E3-D1CA-7FDA-B34E-99FBA3B171B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1427" t="16888" r="11427" b="11206"/>
          <a:stretch>
            <a:fillRect/>
          </a:stretch>
        </p:blipFill>
        <p:spPr bwMode="auto">
          <a:xfrm>
            <a:off x="4322473" y="7831779"/>
            <a:ext cx="593606" cy="554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Lst>
        </p:spPr>
      </p:pic>
      <p:sp>
        <p:nvSpPr>
          <p:cNvPr id="16" name="TextBox 15">
            <a:extLst>
              <a:ext uri="{FF2B5EF4-FFF2-40B4-BE49-F238E27FC236}">
                <a16:creationId xmlns:a16="http://schemas.microsoft.com/office/drawing/2014/main" id="{70B5D809-466B-2750-1955-E874A001F68C}"/>
              </a:ext>
            </a:extLst>
          </p:cNvPr>
          <p:cNvSpPr txBox="1"/>
          <p:nvPr/>
        </p:nvSpPr>
        <p:spPr>
          <a:xfrm>
            <a:off x="271464" y="7601066"/>
            <a:ext cx="2325687" cy="861774"/>
          </a:xfrm>
          <a:prstGeom prst="rect">
            <a:avLst/>
          </a:prstGeom>
          <a:noFill/>
          <a:ln w="12700">
            <a:solidFill>
              <a:srgbClr val="0062AC"/>
            </a:solidFill>
          </a:ln>
        </p:spPr>
        <p:txBody>
          <a:bodyPr wrap="square" rtlCol="0">
            <a:spAutoFit/>
          </a:bodyPr>
          <a:lstStyle/>
          <a:p>
            <a:r>
              <a:rPr lang="en-AU" sz="1000" dirty="0">
                <a:solidFill>
                  <a:srgbClr val="0062AC"/>
                </a:solidFill>
                <a:latin typeface="Calibri" panose="020F0502020204030204" pitchFamily="34" charset="0"/>
                <a:ea typeface="Calibri" panose="020F0502020204030204" pitchFamily="34" charset="0"/>
                <a:cs typeface="Calibri" panose="020F0502020204030204" pitchFamily="34" charset="0"/>
              </a:rPr>
              <a:t>At Sacred Heart Westmead, </a:t>
            </a:r>
            <a:r>
              <a:rPr lang="en-US" sz="1000" b="1" dirty="0">
                <a:solidFill>
                  <a:srgbClr val="0062AC"/>
                </a:solidFill>
                <a:latin typeface="Calibri" panose="020F0502020204030204" pitchFamily="34" charset="0"/>
                <a:ea typeface="Calibri" panose="020F0502020204030204" pitchFamily="34" charset="0"/>
                <a:cs typeface="Calibri" panose="020F0502020204030204" pitchFamily="34" charset="0"/>
              </a:rPr>
              <a:t>Baptism </a:t>
            </a:r>
            <a:endParaRPr lang="en-AU" sz="1000" dirty="0">
              <a:solidFill>
                <a:srgbClr val="0062AC"/>
              </a:solidFill>
              <a:latin typeface="Calibri" panose="020F0502020204030204" pitchFamily="34" charset="0"/>
              <a:ea typeface="Calibri" panose="020F0502020204030204" pitchFamily="34" charset="0"/>
              <a:cs typeface="Calibri" panose="020F0502020204030204" pitchFamily="34" charset="0"/>
            </a:endParaRPr>
          </a:p>
          <a:p>
            <a:r>
              <a:rPr lang="en-US" sz="1000" dirty="0">
                <a:solidFill>
                  <a:srgbClr val="0062AC"/>
                </a:solidFill>
                <a:latin typeface="Calibri" panose="020F0502020204030204" pitchFamily="34" charset="0"/>
                <a:ea typeface="Calibri" panose="020F0502020204030204" pitchFamily="34" charset="0"/>
                <a:cs typeface="Calibri" panose="020F0502020204030204" pitchFamily="34" charset="0"/>
              </a:rPr>
              <a:t>is celebrated on the first Sunday </a:t>
            </a:r>
            <a:endParaRPr lang="en-AU" sz="1000" dirty="0">
              <a:solidFill>
                <a:srgbClr val="0062AC"/>
              </a:solidFill>
              <a:latin typeface="Calibri" panose="020F0502020204030204" pitchFamily="34" charset="0"/>
              <a:ea typeface="Calibri" panose="020F0502020204030204" pitchFamily="34" charset="0"/>
              <a:cs typeface="Calibri" panose="020F0502020204030204" pitchFamily="34" charset="0"/>
            </a:endParaRPr>
          </a:p>
          <a:p>
            <a:r>
              <a:rPr lang="en-US" sz="1000" dirty="0">
                <a:solidFill>
                  <a:srgbClr val="0062AC"/>
                </a:solidFill>
                <a:latin typeface="Calibri" panose="020F0502020204030204" pitchFamily="34" charset="0"/>
                <a:ea typeface="Calibri" panose="020F0502020204030204" pitchFamily="34" charset="0"/>
                <a:cs typeface="Calibri" panose="020F0502020204030204" pitchFamily="34" charset="0"/>
              </a:rPr>
              <a:t>of the month at 11am.  </a:t>
            </a:r>
            <a:endParaRPr lang="en-AU" sz="1000" dirty="0">
              <a:solidFill>
                <a:srgbClr val="0062AC"/>
              </a:solidFill>
              <a:latin typeface="Calibri" panose="020F0502020204030204" pitchFamily="34" charset="0"/>
              <a:ea typeface="Calibri" panose="020F0502020204030204" pitchFamily="34" charset="0"/>
              <a:cs typeface="Calibri" panose="020F0502020204030204" pitchFamily="34" charset="0"/>
            </a:endParaRPr>
          </a:p>
          <a:p>
            <a:r>
              <a:rPr lang="en-US" sz="1000" dirty="0">
                <a:solidFill>
                  <a:srgbClr val="0062AC"/>
                </a:solidFill>
                <a:latin typeface="Calibri" panose="020F0502020204030204" pitchFamily="34" charset="0"/>
                <a:ea typeface="Calibri" panose="020F0502020204030204" pitchFamily="34" charset="0"/>
                <a:cs typeface="Calibri" panose="020F0502020204030204" pitchFamily="34" charset="0"/>
              </a:rPr>
              <a:t>Please contact the </a:t>
            </a:r>
            <a:endParaRPr lang="en-AU" sz="1000" dirty="0">
              <a:solidFill>
                <a:srgbClr val="0062AC"/>
              </a:solidFill>
              <a:latin typeface="Calibri" panose="020F0502020204030204" pitchFamily="34" charset="0"/>
              <a:ea typeface="Calibri" panose="020F0502020204030204" pitchFamily="34" charset="0"/>
              <a:cs typeface="Calibri" panose="020F0502020204030204" pitchFamily="34" charset="0"/>
            </a:endParaRPr>
          </a:p>
          <a:p>
            <a:r>
              <a:rPr lang="en-US" sz="1000" dirty="0">
                <a:solidFill>
                  <a:srgbClr val="0062AC"/>
                </a:solidFill>
                <a:latin typeface="Calibri" panose="020F0502020204030204" pitchFamily="34" charset="0"/>
                <a:ea typeface="Calibri" panose="020F0502020204030204" pitchFamily="34" charset="0"/>
                <a:cs typeface="Calibri" panose="020F0502020204030204" pitchFamily="34" charset="0"/>
              </a:rPr>
              <a:t>parish office to book for 2026. </a:t>
            </a:r>
            <a:endParaRPr lang="en-AU" sz="1000" dirty="0"/>
          </a:p>
        </p:txBody>
      </p:sp>
      <p:pic>
        <p:nvPicPr>
          <p:cNvPr id="1028" name="Picture 4" descr="Image result for baptism">
            <a:extLst>
              <a:ext uri="{FF2B5EF4-FFF2-40B4-BE49-F238E27FC236}">
                <a16:creationId xmlns:a16="http://schemas.microsoft.com/office/drawing/2014/main" id="{BB90873F-0AAC-2A3E-DD63-EB525A46920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72455" y="7866009"/>
            <a:ext cx="503238" cy="485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8" name="TextBox 17">
            <a:extLst>
              <a:ext uri="{FF2B5EF4-FFF2-40B4-BE49-F238E27FC236}">
                <a16:creationId xmlns:a16="http://schemas.microsoft.com/office/drawing/2014/main" id="{91874A45-9A68-59E7-35A2-6EA56295C1EE}"/>
              </a:ext>
            </a:extLst>
          </p:cNvPr>
          <p:cNvSpPr txBox="1"/>
          <p:nvPr/>
        </p:nvSpPr>
        <p:spPr>
          <a:xfrm>
            <a:off x="4962523" y="3346810"/>
            <a:ext cx="2333626" cy="1015663"/>
          </a:xfrm>
          <a:prstGeom prst="rect">
            <a:avLst/>
          </a:prstGeom>
          <a:noFill/>
          <a:ln>
            <a:solidFill>
              <a:srgbClr val="C00000"/>
            </a:solidFill>
          </a:ln>
        </p:spPr>
        <p:txBody>
          <a:bodyPr wrap="square" rtlCol="0">
            <a:spAutoFit/>
          </a:bodyPr>
          <a:lstStyle/>
          <a:p>
            <a:r>
              <a:rPr lang="en-AU" sz="900" b="1" dirty="0">
                <a:latin typeface="Calibri" panose="020F0502020204030204" pitchFamily="34" charset="0"/>
                <a:ea typeface="Calibri" panose="020F0502020204030204" pitchFamily="34" charset="0"/>
                <a:cs typeface="Calibri" panose="020F0502020204030204" pitchFamily="34" charset="0"/>
              </a:rPr>
              <a:t>’Tap &amp; Go’ </a:t>
            </a:r>
            <a:r>
              <a:rPr lang="en-AU" sz="900" dirty="0">
                <a:latin typeface="Calibri" panose="020F0502020204030204" pitchFamily="34" charset="0"/>
                <a:ea typeface="Calibri" panose="020F0502020204030204" pitchFamily="34" charset="0"/>
                <a:cs typeface="Calibri" panose="020F0502020204030204" pitchFamily="34" charset="0"/>
              </a:rPr>
              <a:t>devices are installed in </a:t>
            </a:r>
          </a:p>
          <a:p>
            <a:r>
              <a:rPr lang="en-AU" sz="900" dirty="0">
                <a:latin typeface="Calibri" panose="020F0502020204030204" pitchFamily="34" charset="0"/>
                <a:ea typeface="Calibri" panose="020F0502020204030204" pitchFamily="34" charset="0"/>
                <a:cs typeface="Calibri" panose="020F0502020204030204" pitchFamily="34" charset="0"/>
              </a:rPr>
              <a:t>our church.  Select an amount and </a:t>
            </a:r>
          </a:p>
          <a:p>
            <a:r>
              <a:rPr lang="en-AU" sz="900" dirty="0">
                <a:latin typeface="Calibri" panose="020F0502020204030204" pitchFamily="34" charset="0"/>
                <a:ea typeface="Calibri" panose="020F0502020204030204" pitchFamily="34" charset="0"/>
                <a:cs typeface="Calibri" panose="020F0502020204030204" pitchFamily="34" charset="0"/>
              </a:rPr>
              <a:t>tap your card on the logo  to donate.  </a:t>
            </a:r>
          </a:p>
          <a:p>
            <a:r>
              <a:rPr lang="en-AU" sz="600" dirty="0">
                <a:latin typeface="Calibri" panose="020F0502020204030204" pitchFamily="34" charset="0"/>
                <a:ea typeface="Calibri" panose="020F0502020204030204" pitchFamily="34" charset="0"/>
                <a:cs typeface="Calibri" panose="020F0502020204030204" pitchFamily="34" charset="0"/>
              </a:rPr>
              <a:t> </a:t>
            </a:r>
          </a:p>
          <a:p>
            <a:r>
              <a:rPr lang="en-AU" sz="900" i="1" dirty="0">
                <a:latin typeface="Calibri" panose="020F0502020204030204" pitchFamily="34" charset="0"/>
                <a:ea typeface="Calibri" panose="020F0502020204030204" pitchFamily="34" charset="0"/>
                <a:cs typeface="Calibri" panose="020F0502020204030204" pitchFamily="34" charset="0"/>
              </a:rPr>
              <a:t>                              We thankyou </a:t>
            </a:r>
            <a:endParaRPr lang="en-AU" sz="900" dirty="0">
              <a:latin typeface="Calibri" panose="020F0502020204030204" pitchFamily="34" charset="0"/>
              <a:ea typeface="Calibri" panose="020F0502020204030204" pitchFamily="34" charset="0"/>
              <a:cs typeface="Calibri" panose="020F0502020204030204" pitchFamily="34" charset="0"/>
            </a:endParaRPr>
          </a:p>
          <a:p>
            <a:r>
              <a:rPr lang="en-AU" sz="900" i="1" dirty="0">
                <a:latin typeface="Calibri" panose="020F0502020204030204" pitchFamily="34" charset="0"/>
                <a:ea typeface="Calibri" panose="020F0502020204030204" pitchFamily="34" charset="0"/>
                <a:cs typeface="Calibri" panose="020F0502020204030204" pitchFamily="34" charset="0"/>
              </a:rPr>
              <a:t>                         for your support of </a:t>
            </a:r>
            <a:endParaRPr lang="en-AU" sz="900" dirty="0">
              <a:latin typeface="Calibri" panose="020F0502020204030204" pitchFamily="34" charset="0"/>
              <a:ea typeface="Calibri" panose="020F0502020204030204" pitchFamily="34" charset="0"/>
              <a:cs typeface="Calibri" panose="020F0502020204030204" pitchFamily="34" charset="0"/>
            </a:endParaRPr>
          </a:p>
          <a:p>
            <a:r>
              <a:rPr lang="en-AU" sz="900" i="1" dirty="0">
                <a:latin typeface="Calibri" panose="020F0502020204030204" pitchFamily="34" charset="0"/>
                <a:ea typeface="Calibri" panose="020F0502020204030204" pitchFamily="34" charset="0"/>
                <a:cs typeface="Calibri" panose="020F0502020204030204" pitchFamily="34" charset="0"/>
              </a:rPr>
              <a:t>                      Sacred Heart Westmead</a:t>
            </a:r>
            <a:endParaRPr lang="en-AU" sz="600" dirty="0">
              <a:latin typeface="Calibri" panose="020F0502020204030204" pitchFamily="34" charset="0"/>
              <a:ea typeface="Calibri" panose="020F0502020204030204" pitchFamily="34" charset="0"/>
              <a:cs typeface="Calibri" panose="020F0502020204030204" pitchFamily="34" charset="0"/>
            </a:endParaRPr>
          </a:p>
        </p:txBody>
      </p:sp>
      <p:pic>
        <p:nvPicPr>
          <p:cNvPr id="1029" name="Picture 5">
            <a:extLst>
              <a:ext uri="{FF2B5EF4-FFF2-40B4-BE49-F238E27FC236}">
                <a16:creationId xmlns:a16="http://schemas.microsoft.com/office/drawing/2014/main" id="{D0930CA7-51B3-9D19-DAAD-7DBF40E3A1A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7986" t="15613" r="11366" b="18425"/>
          <a:stretch>
            <a:fillRect/>
          </a:stretch>
        </p:blipFill>
        <p:spPr bwMode="auto">
          <a:xfrm>
            <a:off x="4985548" y="3923891"/>
            <a:ext cx="579438" cy="3921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pic>
        <p:nvPicPr>
          <p:cNvPr id="1030" name="Picture 6">
            <a:extLst>
              <a:ext uri="{FF2B5EF4-FFF2-40B4-BE49-F238E27FC236}">
                <a16:creationId xmlns:a16="http://schemas.microsoft.com/office/drawing/2014/main" id="{94C8FEF4-D38E-3509-2B97-E72363925F6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810373" y="3440674"/>
            <a:ext cx="485775" cy="8651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sp>
        <p:nvSpPr>
          <p:cNvPr id="19" name="TextBox 18">
            <a:extLst>
              <a:ext uri="{FF2B5EF4-FFF2-40B4-BE49-F238E27FC236}">
                <a16:creationId xmlns:a16="http://schemas.microsoft.com/office/drawing/2014/main" id="{CF3C76F5-B41D-EEC9-D940-10AC7D0A9AD4}"/>
              </a:ext>
            </a:extLst>
          </p:cNvPr>
          <p:cNvSpPr txBox="1"/>
          <p:nvPr/>
        </p:nvSpPr>
        <p:spPr>
          <a:xfrm>
            <a:off x="4985548" y="9592422"/>
            <a:ext cx="2219321" cy="854080"/>
          </a:xfrm>
          <a:prstGeom prst="rect">
            <a:avLst/>
          </a:prstGeom>
          <a:noFill/>
        </p:spPr>
        <p:txBody>
          <a:bodyPr wrap="square" rtlCol="0">
            <a:spAutoFit/>
          </a:bodyPr>
          <a:lstStyle/>
          <a:p>
            <a:r>
              <a:rPr lang="en-AU" sz="950" b="1" cap="small" dirty="0">
                <a:latin typeface="Calibri" panose="020F0502020204030204" pitchFamily="34" charset="0"/>
                <a:ea typeface="Calibri" panose="020F0502020204030204" pitchFamily="34" charset="0"/>
                <a:cs typeface="Calibri" panose="020F0502020204030204" pitchFamily="34" charset="0"/>
              </a:rPr>
              <a:t>Next Sunday’s Readings: 10 / 11 October</a:t>
            </a:r>
            <a:endParaRPr lang="en-AU" sz="950" dirty="0">
              <a:latin typeface="Calibri" panose="020F0502020204030204" pitchFamily="34" charset="0"/>
              <a:ea typeface="Calibri" panose="020F0502020204030204" pitchFamily="34" charset="0"/>
              <a:cs typeface="Calibri" panose="020F0502020204030204" pitchFamily="34" charset="0"/>
            </a:endParaRPr>
          </a:p>
          <a:p>
            <a:r>
              <a:rPr lang="en-AU" sz="1000" cap="small" dirty="0">
                <a:latin typeface="Calibri" panose="020F0502020204030204" pitchFamily="34" charset="0"/>
                <a:ea typeface="Calibri" panose="020F0502020204030204" pitchFamily="34" charset="0"/>
                <a:cs typeface="Calibri" panose="020F0502020204030204" pitchFamily="34" charset="0"/>
              </a:rPr>
              <a:t>28th Sunday in Ordinary Time</a:t>
            </a:r>
            <a:endParaRPr lang="en-AU" sz="1000" dirty="0">
              <a:latin typeface="Calibri" panose="020F0502020204030204" pitchFamily="34" charset="0"/>
              <a:ea typeface="Calibri" panose="020F0502020204030204" pitchFamily="34" charset="0"/>
              <a:cs typeface="Calibri" panose="020F0502020204030204" pitchFamily="34" charset="0"/>
            </a:endParaRPr>
          </a:p>
          <a:p>
            <a:r>
              <a:rPr lang="en-AU" sz="1000" cap="small" dirty="0">
                <a:latin typeface="Calibri" panose="020F0502020204030204" pitchFamily="34" charset="0"/>
                <a:ea typeface="Calibri" panose="020F0502020204030204" pitchFamily="34" charset="0"/>
                <a:cs typeface="Calibri" panose="020F0502020204030204" pitchFamily="34" charset="0"/>
              </a:rPr>
              <a:t>1st Reading:  Is 25:6-10</a:t>
            </a:r>
            <a:endParaRPr lang="en-AU" sz="1000" dirty="0">
              <a:latin typeface="Calibri" panose="020F0502020204030204" pitchFamily="34" charset="0"/>
              <a:ea typeface="Calibri" panose="020F0502020204030204" pitchFamily="34" charset="0"/>
              <a:cs typeface="Calibri" panose="020F0502020204030204" pitchFamily="34" charset="0"/>
            </a:endParaRPr>
          </a:p>
          <a:p>
            <a:r>
              <a:rPr lang="en-AU" sz="1000" cap="small" dirty="0">
                <a:latin typeface="Calibri" panose="020F0502020204030204" pitchFamily="34" charset="0"/>
                <a:ea typeface="Calibri" panose="020F0502020204030204" pitchFamily="34" charset="0"/>
                <a:cs typeface="Calibri" panose="020F0502020204030204" pitchFamily="34" charset="0"/>
              </a:rPr>
              <a:t>2nd Reading:  Phil 4:12-14, 19-20</a:t>
            </a:r>
          </a:p>
          <a:p>
            <a:r>
              <a:rPr lang="en-AU" sz="1000" cap="small" dirty="0">
                <a:latin typeface="Calibri" panose="020F0502020204030204" pitchFamily="34" charset="0"/>
                <a:ea typeface="Calibri" panose="020F0502020204030204" pitchFamily="34" charset="0"/>
                <a:cs typeface="Calibri" panose="020F0502020204030204" pitchFamily="34" charset="0"/>
              </a:rPr>
              <a:t>Gospel:  Mt 22:1-14</a:t>
            </a:r>
            <a:endParaRPr lang="en-AU" dirty="0"/>
          </a:p>
        </p:txBody>
      </p:sp>
      <p:pic>
        <p:nvPicPr>
          <p:cNvPr id="1031" name="Picture 7">
            <a:extLst>
              <a:ext uri="{FF2B5EF4-FFF2-40B4-BE49-F238E27FC236}">
                <a16:creationId xmlns:a16="http://schemas.microsoft.com/office/drawing/2014/main" id="{3DE72D85-E0DC-9872-4132-16658B8E4C93}"/>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806406" y="9928243"/>
            <a:ext cx="398463" cy="4159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sp>
        <p:nvSpPr>
          <p:cNvPr id="20" name="TextBox 19">
            <a:extLst>
              <a:ext uri="{FF2B5EF4-FFF2-40B4-BE49-F238E27FC236}">
                <a16:creationId xmlns:a16="http://schemas.microsoft.com/office/drawing/2014/main" id="{583FE0DA-5565-8FE7-CA32-A8948D2ED39A}"/>
              </a:ext>
            </a:extLst>
          </p:cNvPr>
          <p:cNvSpPr txBox="1"/>
          <p:nvPr/>
        </p:nvSpPr>
        <p:spPr>
          <a:xfrm>
            <a:off x="271464" y="4531149"/>
            <a:ext cx="2333624" cy="3054682"/>
          </a:xfrm>
          <a:prstGeom prst="rect">
            <a:avLst/>
          </a:prstGeom>
          <a:noFill/>
          <a:ln>
            <a:solidFill>
              <a:srgbClr val="C00000"/>
            </a:solidFill>
          </a:ln>
        </p:spPr>
        <p:txBody>
          <a:bodyPr wrap="square" numCol="1" spcCol="0" rtlCol="0">
            <a:spAutoFit/>
          </a:bodyPr>
          <a:lstStyle/>
          <a:p>
            <a:r>
              <a:rPr lang="en-AU" sz="1000" b="1" dirty="0">
                <a:latin typeface="Calibri" panose="020F0502020204030204" pitchFamily="34" charset="0"/>
                <a:ea typeface="Calibri" panose="020F0502020204030204" pitchFamily="34" charset="0"/>
                <a:cs typeface="Calibri" panose="020F0502020204030204" pitchFamily="34" charset="0"/>
              </a:rPr>
              <a:t>Help fund our New Church Essentials </a:t>
            </a:r>
            <a:br>
              <a:rPr lang="en-AU" sz="1000" dirty="0">
                <a:latin typeface="Calibri" panose="020F0502020204030204" pitchFamily="34" charset="0"/>
                <a:ea typeface="Calibri" panose="020F0502020204030204" pitchFamily="34" charset="0"/>
                <a:cs typeface="Calibri" panose="020F0502020204030204" pitchFamily="34" charset="0"/>
              </a:rPr>
            </a:br>
            <a:r>
              <a:rPr lang="en-AU" sz="1000" dirty="0">
                <a:latin typeface="Calibri" panose="020F0502020204030204" pitchFamily="34" charset="0"/>
                <a:ea typeface="Calibri" panose="020F0502020204030204" pitchFamily="34" charset="0"/>
                <a:cs typeface="Calibri" panose="020F0502020204030204" pitchFamily="34" charset="0"/>
              </a:rPr>
              <a:t>Thank you for your generosity in                      supporting Westmead New Church              Giving.  There are two ways to give:  Sponsor a Pew, or help fund priority items from our Essentials List on the Westmead New Church Giving forms in the church.  To have your gift recognised, complete a form or email details so we may reconcile your donation. Please take a form today, scan the QR code, or online </a:t>
            </a:r>
            <a:r>
              <a:rPr lang="en-AU" sz="950" dirty="0">
                <a:latin typeface="Calibri" panose="020F0502020204030204" pitchFamily="34" charset="0"/>
                <a:ea typeface="Calibri" panose="020F0502020204030204" pitchFamily="34" charset="0"/>
                <a:cs typeface="Calibri" panose="020F0502020204030204" pitchFamily="34" charset="0"/>
                <a:hlinkClick r:id="rId8">
                  <a:extLst>
                    <a:ext uri="{A12FA001-AC4F-418D-AE19-62706E023703}">
                      <ahyp:hlinkClr xmlns:ahyp="http://schemas.microsoft.com/office/drawing/2018/hyperlinkcolor" val="tx"/>
                    </a:ext>
                  </a:extLst>
                </a:hlinkClick>
              </a:rPr>
              <a:t>sacredheartwestmead.com.au/Newchurch</a:t>
            </a:r>
            <a:endParaRPr lang="en-AU" sz="950" dirty="0">
              <a:latin typeface="Calibri" panose="020F0502020204030204" pitchFamily="34" charset="0"/>
              <a:ea typeface="Calibri" panose="020F0502020204030204" pitchFamily="34" charset="0"/>
              <a:cs typeface="Calibri" panose="020F0502020204030204" pitchFamily="34" charset="0"/>
            </a:endParaRPr>
          </a:p>
          <a:p>
            <a:endParaRPr lang="en-AU" sz="1000" dirty="0">
              <a:latin typeface="Calibri" panose="020F0502020204030204" pitchFamily="34" charset="0"/>
              <a:ea typeface="Calibri" panose="020F0502020204030204" pitchFamily="34" charset="0"/>
              <a:cs typeface="Calibri" panose="020F0502020204030204" pitchFamily="34" charset="0"/>
            </a:endParaRPr>
          </a:p>
          <a:p>
            <a:endParaRPr lang="en-AU" sz="900" dirty="0">
              <a:latin typeface="Calibri" panose="020F0502020204030204" pitchFamily="34" charset="0"/>
              <a:ea typeface="Calibri" panose="020F0502020204030204" pitchFamily="34" charset="0"/>
              <a:cs typeface="Calibri" panose="020F0502020204030204" pitchFamily="34" charset="0"/>
            </a:endParaRPr>
          </a:p>
          <a:p>
            <a:endParaRPr lang="en-AU" sz="900" dirty="0">
              <a:latin typeface="Calibri" panose="020F0502020204030204" pitchFamily="34" charset="0"/>
              <a:ea typeface="Calibri" panose="020F0502020204030204" pitchFamily="34" charset="0"/>
              <a:cs typeface="Calibri" panose="020F0502020204030204" pitchFamily="34" charset="0"/>
            </a:endParaRPr>
          </a:p>
          <a:p>
            <a:endParaRPr lang="en-AU" sz="900" dirty="0">
              <a:latin typeface="Calibri" panose="020F0502020204030204" pitchFamily="34" charset="0"/>
              <a:ea typeface="Calibri" panose="020F0502020204030204" pitchFamily="34" charset="0"/>
              <a:cs typeface="Calibri" panose="020F0502020204030204" pitchFamily="34" charset="0"/>
            </a:endParaRPr>
          </a:p>
          <a:p>
            <a:endParaRPr lang="en-AU" sz="900" dirty="0">
              <a:latin typeface="Calibri" panose="020F0502020204030204" pitchFamily="34" charset="0"/>
              <a:ea typeface="Calibri" panose="020F0502020204030204" pitchFamily="34" charset="0"/>
              <a:cs typeface="Calibri" panose="020F0502020204030204" pitchFamily="34" charset="0"/>
            </a:endParaRPr>
          </a:p>
          <a:p>
            <a:endParaRPr lang="en-AU" sz="900" dirty="0"/>
          </a:p>
          <a:p>
            <a:endParaRPr lang="en-AU" dirty="0"/>
          </a:p>
        </p:txBody>
      </p:sp>
      <p:pic>
        <p:nvPicPr>
          <p:cNvPr id="1032" name="Picture 8">
            <a:extLst>
              <a:ext uri="{FF2B5EF4-FFF2-40B4-BE49-F238E27FC236}">
                <a16:creationId xmlns:a16="http://schemas.microsoft.com/office/drawing/2014/main" id="{14FD02D0-9794-79BA-8D52-D63C64664460}"/>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429236" y="6397433"/>
            <a:ext cx="1158875" cy="11731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sp>
        <p:nvSpPr>
          <p:cNvPr id="23" name="TextBox 22">
            <a:extLst>
              <a:ext uri="{FF2B5EF4-FFF2-40B4-BE49-F238E27FC236}">
                <a16:creationId xmlns:a16="http://schemas.microsoft.com/office/drawing/2014/main" id="{55C0EBEC-9141-BBAC-8837-94D81CFD1BB9}"/>
              </a:ext>
            </a:extLst>
          </p:cNvPr>
          <p:cNvSpPr txBox="1"/>
          <p:nvPr/>
        </p:nvSpPr>
        <p:spPr>
          <a:xfrm>
            <a:off x="8018396" y="5338081"/>
            <a:ext cx="4691059" cy="230832"/>
          </a:xfrm>
          <a:prstGeom prst="rect">
            <a:avLst/>
          </a:prstGeom>
          <a:noFill/>
          <a:ln>
            <a:solidFill>
              <a:srgbClr val="7030A0"/>
            </a:solidFill>
          </a:ln>
        </p:spPr>
        <p:txBody>
          <a:bodyPr wrap="square" rtlCol="0">
            <a:spAutoFit/>
          </a:bodyPr>
          <a:lstStyle/>
          <a:p>
            <a:pPr fontAlgn="base"/>
            <a:endParaRPr lang="en-AU" sz="900" dirty="0"/>
          </a:p>
        </p:txBody>
      </p:sp>
      <p:pic>
        <p:nvPicPr>
          <p:cNvPr id="1034" name="Picture 10">
            <a:extLst>
              <a:ext uri="{FF2B5EF4-FFF2-40B4-BE49-F238E27FC236}">
                <a16:creationId xmlns:a16="http://schemas.microsoft.com/office/drawing/2014/main" id="{7F8CBB1A-2412-01C0-9276-FC5C5E382A0B}"/>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b="54085"/>
          <a:stretch>
            <a:fillRect/>
          </a:stretch>
        </p:blipFill>
        <p:spPr bwMode="auto">
          <a:xfrm>
            <a:off x="-1576384" y="8017114"/>
            <a:ext cx="1137503" cy="47206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sp>
        <p:nvSpPr>
          <p:cNvPr id="7" name="TextBox 6">
            <a:extLst>
              <a:ext uri="{FF2B5EF4-FFF2-40B4-BE49-F238E27FC236}">
                <a16:creationId xmlns:a16="http://schemas.microsoft.com/office/drawing/2014/main" id="{67676F27-430E-A36F-60A5-8E657B6CB889}"/>
              </a:ext>
            </a:extLst>
          </p:cNvPr>
          <p:cNvSpPr txBox="1"/>
          <p:nvPr/>
        </p:nvSpPr>
        <p:spPr>
          <a:xfrm>
            <a:off x="-7797292" y="7635270"/>
            <a:ext cx="6159691" cy="2862322"/>
          </a:xfrm>
          <a:prstGeom prst="rect">
            <a:avLst/>
          </a:prstGeom>
          <a:noFill/>
        </p:spPr>
        <p:txBody>
          <a:bodyPr wrap="square" rtlCol="0">
            <a:spAutoFit/>
          </a:bodyPr>
          <a:lstStyle/>
          <a:p>
            <a:r>
              <a:rPr lang="en-AU" sz="1000" dirty="0">
                <a:latin typeface="Calibri" panose="020F0502020204030204" pitchFamily="34" charset="0"/>
                <a:ea typeface="Calibri" panose="020F0502020204030204" pitchFamily="34" charset="0"/>
                <a:cs typeface="Calibri" panose="020F0502020204030204" pitchFamily="34" charset="0"/>
              </a:rPr>
              <a:t>The </a:t>
            </a:r>
            <a:r>
              <a:rPr lang="en-AU" sz="1000" b="1" dirty="0">
                <a:latin typeface="Calibri" panose="020F0502020204030204" pitchFamily="34" charset="0"/>
                <a:ea typeface="Calibri" panose="020F0502020204030204" pitchFamily="34" charset="0"/>
                <a:cs typeface="Calibri" panose="020F0502020204030204" pitchFamily="34" charset="0"/>
              </a:rPr>
              <a:t>Second collection </a:t>
            </a:r>
            <a:r>
              <a:rPr lang="en-AU" sz="1000" dirty="0">
                <a:latin typeface="Calibri" panose="020F0502020204030204" pitchFamily="34" charset="0"/>
                <a:ea typeface="Calibri" panose="020F0502020204030204" pitchFamily="34" charset="0"/>
                <a:cs typeface="Calibri" panose="020F0502020204030204" pitchFamily="34" charset="0"/>
              </a:rPr>
              <a:t>(which includes the </a:t>
            </a:r>
            <a:r>
              <a:rPr lang="en-AU" sz="1000" b="1" dirty="0">
                <a:latin typeface="Calibri" panose="020F0502020204030204" pitchFamily="34" charset="0"/>
                <a:ea typeface="Calibri" panose="020F0502020204030204" pitchFamily="34" charset="0"/>
                <a:cs typeface="Calibri" panose="020F0502020204030204" pitchFamily="34" charset="0"/>
              </a:rPr>
              <a:t>‘Planned Giving Program’ (PGP) </a:t>
            </a:r>
            <a:r>
              <a:rPr lang="en-AU" sz="1000" dirty="0">
                <a:latin typeface="Calibri" panose="020F0502020204030204" pitchFamily="34" charset="0"/>
                <a:ea typeface="Calibri" panose="020F0502020204030204" pitchFamily="34" charset="0"/>
                <a:cs typeface="Calibri" panose="020F0502020204030204" pitchFamily="34" charset="0"/>
              </a:rPr>
              <a:t>is the main source of parish income.  Funds collected              are used in the running of our parish, and to establish and maintain our parish ministries, buildings and facilities.  Envelopes are used   in the PGP and deposited in the Second               Collection at weekend Mass.  Those currently registered with the PGP may like to update their contribution details, while those new                    to our parish are invited to register with the program to receive a set of weekly                        contribution envelopes.  Registration forms are available on the table at the entrance to the church or from the parish website;         which once completed, should be returned     to the parish office, via email, the mailbox           or in weekend collection bag. </a:t>
            </a:r>
          </a:p>
          <a:p>
            <a:r>
              <a:rPr lang="en-AU" sz="1000" i="1" dirty="0">
                <a:latin typeface="Calibri" panose="020F0502020204030204" pitchFamily="34" charset="0"/>
                <a:ea typeface="Calibri" panose="020F0502020204030204" pitchFamily="34" charset="0"/>
                <a:cs typeface="Calibri" panose="020F0502020204030204" pitchFamily="34" charset="0"/>
              </a:rPr>
              <a:t> </a:t>
            </a:r>
            <a:endParaRPr lang="en-AU" sz="1000" dirty="0">
              <a:latin typeface="Calibri" panose="020F0502020204030204" pitchFamily="34" charset="0"/>
              <a:ea typeface="Calibri" panose="020F0502020204030204" pitchFamily="34" charset="0"/>
              <a:cs typeface="Calibri" panose="020F0502020204030204" pitchFamily="34" charset="0"/>
            </a:endParaRPr>
          </a:p>
          <a:p>
            <a:r>
              <a:rPr lang="en-AU" sz="1000" dirty="0">
                <a:latin typeface="Calibri" panose="020F0502020204030204" pitchFamily="34" charset="0"/>
                <a:ea typeface="Calibri" panose="020F0502020204030204" pitchFamily="34" charset="0"/>
                <a:cs typeface="Calibri" panose="020F0502020204030204" pitchFamily="34" charset="0"/>
              </a:rPr>
              <a:t>The PGP (in the 2nd collection) is the main source of parish income. Funds collected are used in the day to day running of our parish and in maintaining our church and parish buildings.  </a:t>
            </a:r>
          </a:p>
          <a:p>
            <a:endParaRPr lang="en-AU" sz="1000" b="1" dirty="0">
              <a:latin typeface="Calibri" panose="020F0502020204030204" pitchFamily="34" charset="0"/>
              <a:ea typeface="Calibri" panose="020F0502020204030204" pitchFamily="34" charset="0"/>
              <a:cs typeface="Calibri" panose="020F0502020204030204" pitchFamily="34" charset="0"/>
            </a:endParaRPr>
          </a:p>
          <a:p>
            <a:r>
              <a:rPr lang="en-AU" sz="1000" b="1" dirty="0">
                <a:latin typeface="Calibri" panose="020F0502020204030204" pitchFamily="34" charset="0"/>
                <a:ea typeface="Calibri" panose="020F0502020204030204" pitchFamily="34" charset="0"/>
                <a:cs typeface="Calibri" panose="020F0502020204030204" pitchFamily="34" charset="0"/>
              </a:rPr>
              <a:t>Your Donations at Weekly Mass</a:t>
            </a:r>
            <a:endParaRPr lang="en-AU" sz="1000" dirty="0">
              <a:latin typeface="Calibri" panose="020F0502020204030204" pitchFamily="34" charset="0"/>
              <a:ea typeface="Calibri" panose="020F0502020204030204" pitchFamily="34" charset="0"/>
              <a:cs typeface="Calibri" panose="020F0502020204030204" pitchFamily="34" charset="0"/>
            </a:endParaRPr>
          </a:p>
          <a:p>
            <a:r>
              <a:rPr lang="x-none" sz="1000" dirty="0">
                <a:latin typeface="Calibri" panose="020F0502020204030204" pitchFamily="34" charset="0"/>
                <a:ea typeface="Calibri" panose="020F0502020204030204" pitchFamily="34" charset="0"/>
                <a:cs typeface="Calibri" panose="020F0502020204030204" pitchFamily="34" charset="0"/>
              </a:rPr>
              <a:t>·</a:t>
            </a:r>
            <a:r>
              <a:rPr lang="en-AU" sz="1000" dirty="0">
                <a:latin typeface="Calibri" panose="020F0502020204030204" pitchFamily="34" charset="0"/>
                <a:ea typeface="Calibri" panose="020F0502020204030204" pitchFamily="34" charset="0"/>
                <a:cs typeface="Calibri" panose="020F0502020204030204" pitchFamily="34" charset="0"/>
              </a:rPr>
              <a:t> First Collection - Supports the clergy of the Parramatta Diocese</a:t>
            </a:r>
          </a:p>
          <a:p>
            <a:r>
              <a:rPr lang="x-none" sz="1000" dirty="0">
                <a:latin typeface="Calibri" panose="020F0502020204030204" pitchFamily="34" charset="0"/>
                <a:ea typeface="Calibri" panose="020F0502020204030204" pitchFamily="34" charset="0"/>
                <a:cs typeface="Calibri" panose="020F0502020204030204" pitchFamily="34" charset="0"/>
              </a:rPr>
              <a:t>·</a:t>
            </a:r>
            <a:r>
              <a:rPr lang="en-AU" sz="1000" dirty="0">
                <a:latin typeface="Calibri" panose="020F0502020204030204" pitchFamily="34" charset="0"/>
                <a:ea typeface="Calibri" panose="020F0502020204030204" pitchFamily="34" charset="0"/>
                <a:cs typeface="Calibri" panose="020F0502020204030204" pitchFamily="34" charset="0"/>
              </a:rPr>
              <a:t> </a:t>
            </a:r>
            <a:r>
              <a:rPr lang="en-AU" sz="1000" b="1" dirty="0">
                <a:latin typeface="Calibri" panose="020F0502020204030204" pitchFamily="34" charset="0"/>
                <a:ea typeface="Calibri" panose="020F0502020204030204" pitchFamily="34" charset="0"/>
                <a:cs typeface="Calibri" panose="020F0502020204030204" pitchFamily="34" charset="0"/>
              </a:rPr>
              <a:t>Second Collection - Supports the day to day running and maintenance of Sacred Heart Parish church, buildings, programs &amp; ministries </a:t>
            </a:r>
            <a:endParaRPr lang="en-AU" sz="1000" dirty="0">
              <a:latin typeface="Calibri" panose="020F0502020204030204" pitchFamily="34" charset="0"/>
              <a:ea typeface="Calibri" panose="020F0502020204030204" pitchFamily="34" charset="0"/>
              <a:cs typeface="Calibri" panose="020F0502020204030204" pitchFamily="34" charset="0"/>
            </a:endParaRPr>
          </a:p>
          <a:p>
            <a:r>
              <a:rPr lang="en-AU" sz="1000" dirty="0">
                <a:latin typeface="Calibri" panose="020F0502020204030204" pitchFamily="34" charset="0"/>
                <a:ea typeface="Calibri" panose="020F0502020204030204" pitchFamily="34" charset="0"/>
                <a:cs typeface="Calibri" panose="020F0502020204030204" pitchFamily="34" charset="0"/>
              </a:rPr>
              <a:t>Please help support our parish by donating to the second collection through cash, the ‘TAP’ machine or by joining the Planned Giving Envelope collection. </a:t>
            </a:r>
            <a:endParaRPr lang="en-AU" dirty="0"/>
          </a:p>
        </p:txBody>
      </p:sp>
      <p:sp>
        <p:nvSpPr>
          <p:cNvPr id="10" name="TextBox 9">
            <a:extLst>
              <a:ext uri="{FF2B5EF4-FFF2-40B4-BE49-F238E27FC236}">
                <a16:creationId xmlns:a16="http://schemas.microsoft.com/office/drawing/2014/main" id="{FDAE6E60-18CD-A1FD-2698-F0585A52855E}"/>
              </a:ext>
            </a:extLst>
          </p:cNvPr>
          <p:cNvSpPr txBox="1"/>
          <p:nvPr/>
        </p:nvSpPr>
        <p:spPr>
          <a:xfrm>
            <a:off x="-7721248" y="6200284"/>
            <a:ext cx="4726744" cy="1323439"/>
          </a:xfrm>
          <a:prstGeom prst="rect">
            <a:avLst/>
          </a:prstGeom>
          <a:noFill/>
        </p:spPr>
        <p:txBody>
          <a:bodyPr wrap="square" rtlCol="0">
            <a:spAutoFit/>
          </a:bodyPr>
          <a:lstStyle/>
          <a:p>
            <a:r>
              <a:rPr lang="en-US" sz="1000" b="1" dirty="0">
                <a:latin typeface="Calibri" panose="020F0502020204030204" pitchFamily="34" charset="0"/>
                <a:ea typeface="Calibri" panose="020F0502020204030204" pitchFamily="34" charset="0"/>
                <a:cs typeface="Calibri" panose="020F0502020204030204" pitchFamily="34" charset="0"/>
              </a:rPr>
              <a:t>Parish Registration 			Welcoming all to our parish community </a:t>
            </a:r>
            <a:endParaRPr lang="en-AU" sz="1000" dirty="0">
              <a:latin typeface="Calibri" panose="020F0502020204030204" pitchFamily="34" charset="0"/>
              <a:ea typeface="Calibri" panose="020F0502020204030204" pitchFamily="34" charset="0"/>
              <a:cs typeface="Calibri" panose="020F0502020204030204" pitchFamily="34" charset="0"/>
            </a:endParaRPr>
          </a:p>
          <a:p>
            <a:r>
              <a:rPr lang="en-US" sz="1000" dirty="0">
                <a:latin typeface="Calibri" panose="020F0502020204030204" pitchFamily="34" charset="0"/>
                <a:ea typeface="Calibri" panose="020F0502020204030204" pitchFamily="34" charset="0"/>
                <a:cs typeface="Calibri" panose="020F0502020204030204" pitchFamily="34" charset="0"/>
              </a:rPr>
              <a:t>Sacred Heart Parish is once again undertaking an update of all our parish information.                  It is an opportunity for all in our parish community to update contact and sacramental        details for each member of your family.  T</a:t>
            </a:r>
            <a:r>
              <a:rPr lang="en-AU" sz="1000" dirty="0">
                <a:latin typeface="Calibri" panose="020F0502020204030204" pitchFamily="34" charset="0"/>
                <a:ea typeface="Calibri" panose="020F0502020204030204" pitchFamily="34" charset="0"/>
                <a:cs typeface="Calibri" panose="020F0502020204030204" pitchFamily="34" charset="0"/>
              </a:rPr>
              <a:t>he parish conducts a Planned Giving Program (PGP) to raise the funds necessary to establish &amp; maintain parish facilities.  </a:t>
            </a:r>
            <a:r>
              <a:rPr lang="en-US" sz="1000" dirty="0">
                <a:latin typeface="Calibri" panose="020F0502020204030204" pitchFamily="34" charset="0"/>
                <a:ea typeface="Calibri" panose="020F0502020204030204" pitchFamily="34" charset="0"/>
                <a:cs typeface="Calibri" panose="020F0502020204030204" pitchFamily="34" charset="0"/>
              </a:rPr>
              <a:t>Those currently registered with the PGP may like to update their contribution details, while those new to our parish are invited to  register in the program to receive a set of weekly contribution envelopes.  </a:t>
            </a:r>
            <a:endParaRPr lang="en-AU" dirty="0"/>
          </a:p>
        </p:txBody>
      </p:sp>
      <p:sp>
        <p:nvSpPr>
          <p:cNvPr id="12" name="TextBox 11">
            <a:extLst>
              <a:ext uri="{FF2B5EF4-FFF2-40B4-BE49-F238E27FC236}">
                <a16:creationId xmlns:a16="http://schemas.microsoft.com/office/drawing/2014/main" id="{72F6FEE8-BB62-F5E6-350A-0F44F5271564}"/>
              </a:ext>
            </a:extLst>
          </p:cNvPr>
          <p:cNvSpPr txBox="1"/>
          <p:nvPr/>
        </p:nvSpPr>
        <p:spPr>
          <a:xfrm>
            <a:off x="8547672" y="166776"/>
            <a:ext cx="4691059" cy="861774"/>
          </a:xfrm>
          <a:prstGeom prst="rect">
            <a:avLst/>
          </a:prstGeom>
          <a:noFill/>
          <a:ln>
            <a:solidFill>
              <a:srgbClr val="7030A0"/>
            </a:solidFill>
          </a:ln>
        </p:spPr>
        <p:txBody>
          <a:bodyPr wrap="square" rtlCol="0">
            <a:spAutoFit/>
          </a:bodyPr>
          <a:lstStyle/>
          <a:p>
            <a:r>
              <a:rPr lang="en-AU" sz="1000" b="1" i="1" dirty="0">
                <a:latin typeface="Calibri" panose="020F0502020204030204" pitchFamily="34" charset="0"/>
                <a:ea typeface="Calibri" panose="020F0502020204030204" pitchFamily="34" charset="0"/>
                <a:cs typeface="Calibri" panose="020F0502020204030204" pitchFamily="34" charset="0"/>
              </a:rPr>
              <a:t>Fr Walter will be away for three weeks on Annual Leave from                                   August 7 to August 28.  Daily Parish Masses will be replaced</a:t>
            </a:r>
          </a:p>
          <a:p>
            <a:r>
              <a:rPr lang="en-AU" sz="1000" b="1" i="1" dirty="0">
                <a:latin typeface="Calibri" panose="020F0502020204030204" pitchFamily="34" charset="0"/>
                <a:ea typeface="Calibri" panose="020F0502020204030204" pitchFamily="34" charset="0"/>
                <a:cs typeface="Calibri" panose="020F0502020204030204" pitchFamily="34" charset="0"/>
              </a:rPr>
              <a:t>during this period by a Communion Service led by </a:t>
            </a:r>
          </a:p>
          <a:p>
            <a:r>
              <a:rPr lang="en-AU" sz="1000" b="1" i="1" dirty="0">
                <a:latin typeface="Calibri" panose="020F0502020204030204" pitchFamily="34" charset="0"/>
                <a:ea typeface="Calibri" panose="020F0502020204030204" pitchFamily="34" charset="0"/>
                <a:cs typeface="Calibri" panose="020F0502020204030204" pitchFamily="34" charset="0"/>
              </a:rPr>
              <a:t>Deacon Mick Flew on Monday, Tuesday, Wednesday &amp; Friday at 9am.  </a:t>
            </a:r>
            <a:endParaRPr lang="en-AU" sz="1000" dirty="0">
              <a:latin typeface="Calibri" panose="020F0502020204030204" pitchFamily="34" charset="0"/>
              <a:ea typeface="Calibri" panose="020F0502020204030204" pitchFamily="34" charset="0"/>
              <a:cs typeface="Calibri" panose="020F0502020204030204" pitchFamily="34" charset="0"/>
            </a:endParaRPr>
          </a:p>
          <a:p>
            <a:r>
              <a:rPr lang="en-AU" sz="1000" b="1" i="1" dirty="0">
                <a:latin typeface="Calibri" panose="020F0502020204030204" pitchFamily="34" charset="0"/>
                <a:ea typeface="Calibri" panose="020F0502020204030204" pitchFamily="34" charset="0"/>
                <a:cs typeface="Calibri" panose="020F0502020204030204" pitchFamily="34" charset="0"/>
              </a:rPr>
              <a:t>Weekend Parish Masses will be held as usual - 6pm Vigil, 8am &amp; 9.30am.  </a:t>
            </a:r>
            <a:endParaRPr lang="en-AU" dirty="0"/>
          </a:p>
        </p:txBody>
      </p:sp>
      <p:sp>
        <p:nvSpPr>
          <p:cNvPr id="17" name="TextBox 16">
            <a:extLst>
              <a:ext uri="{FF2B5EF4-FFF2-40B4-BE49-F238E27FC236}">
                <a16:creationId xmlns:a16="http://schemas.microsoft.com/office/drawing/2014/main" id="{BBC255C0-30B9-B560-360B-B9EE91E6ADD0}"/>
              </a:ext>
            </a:extLst>
          </p:cNvPr>
          <p:cNvSpPr txBox="1"/>
          <p:nvPr/>
        </p:nvSpPr>
        <p:spPr>
          <a:xfrm>
            <a:off x="8547672" y="1278575"/>
            <a:ext cx="5683347" cy="1631216"/>
          </a:xfrm>
          <a:prstGeom prst="rect">
            <a:avLst/>
          </a:prstGeom>
          <a:noFill/>
        </p:spPr>
        <p:txBody>
          <a:bodyPr wrap="square" rtlCol="0">
            <a:spAutoFit/>
          </a:bodyPr>
          <a:lstStyle/>
          <a:p>
            <a:r>
              <a:rPr lang="en-AU" sz="1000" dirty="0">
                <a:latin typeface="Calibri" panose="020F0502020204030204" pitchFamily="34" charset="0"/>
                <a:ea typeface="Calibri" panose="020F0502020204030204" pitchFamily="34" charset="0"/>
                <a:cs typeface="Calibri" panose="020F0502020204030204" pitchFamily="34" charset="0"/>
              </a:rPr>
              <a:t>The parish office will be closed from 23 - 30 December and operate on reduced hours during January 2023. It will return to regular 10am - 4pm Tuesday to Friday hours from 1 February 2023. For matters of importance during this time please email:  </a:t>
            </a:r>
            <a:r>
              <a:rPr lang="en-AU" sz="1000" dirty="0">
                <a:latin typeface="Calibri" panose="020F0502020204030204" pitchFamily="34" charset="0"/>
                <a:ea typeface="Calibri" panose="020F0502020204030204" pitchFamily="34" charset="0"/>
                <a:cs typeface="Calibri" panose="020F0502020204030204" pitchFamily="34" charset="0"/>
                <a:hlinkClick r:id="rId11"/>
              </a:rPr>
              <a:t>office@sacredheartwestmead.com.au</a:t>
            </a:r>
            <a:r>
              <a:rPr lang="en-AU" sz="1000" dirty="0">
                <a:latin typeface="Calibri" panose="020F0502020204030204" pitchFamily="34" charset="0"/>
                <a:ea typeface="Calibri" panose="020F0502020204030204" pitchFamily="34" charset="0"/>
                <a:cs typeface="Calibri" panose="020F0502020204030204" pitchFamily="34" charset="0"/>
              </a:rPr>
              <a:t>  or telephone:  9635 9262 to leave a message.</a:t>
            </a:r>
          </a:p>
          <a:p>
            <a:r>
              <a:rPr lang="en-AU" sz="1000" dirty="0">
                <a:latin typeface="Calibri" panose="020F0502020204030204" pitchFamily="34" charset="0"/>
                <a:ea typeface="Calibri" panose="020F0502020204030204" pitchFamily="34" charset="0"/>
                <a:cs typeface="Calibri" panose="020F0502020204030204" pitchFamily="34" charset="0"/>
              </a:rPr>
              <a:t>The parish office will operate on reduced hours during January 2025. If the office is unattended during this time, for any matters of importance; to leave a message - Ph:  9635 9262 or email: office@sacredheartwestmead.com.au</a:t>
            </a:r>
          </a:p>
          <a:p>
            <a:r>
              <a:rPr lang="en-AU" sz="1000" dirty="0">
                <a:latin typeface="Calibri" panose="020F0502020204030204" pitchFamily="34" charset="0"/>
                <a:ea typeface="Calibri" panose="020F0502020204030204" pitchFamily="34" charset="0"/>
                <a:cs typeface="Calibri" panose="020F0502020204030204" pitchFamily="34" charset="0"/>
              </a:rPr>
              <a:t>Due to staff leave the parish office will be closed:  Wednesday - Friday from August 9 - 11.  For matters of importance during this time email:  </a:t>
            </a:r>
            <a:r>
              <a:rPr lang="en-AU" sz="1000" dirty="0">
                <a:latin typeface="Calibri" panose="020F0502020204030204" pitchFamily="34" charset="0"/>
                <a:ea typeface="Calibri" panose="020F0502020204030204" pitchFamily="34" charset="0"/>
                <a:cs typeface="Calibri" panose="020F0502020204030204" pitchFamily="34" charset="0"/>
                <a:hlinkClick r:id="rId11"/>
              </a:rPr>
              <a:t>office@sacredheartwestmead.com.au</a:t>
            </a:r>
            <a:r>
              <a:rPr lang="en-AU" sz="1000" dirty="0">
                <a:latin typeface="Calibri" panose="020F0502020204030204" pitchFamily="34" charset="0"/>
                <a:ea typeface="Calibri" panose="020F0502020204030204" pitchFamily="34" charset="0"/>
                <a:cs typeface="Calibri" panose="020F0502020204030204" pitchFamily="34" charset="0"/>
              </a:rPr>
              <a:t>  </a:t>
            </a:r>
          </a:p>
          <a:p>
            <a:r>
              <a:rPr lang="en-AU" sz="1000" dirty="0">
                <a:latin typeface="Calibri" panose="020F0502020204030204" pitchFamily="34" charset="0"/>
                <a:ea typeface="Calibri" panose="020F0502020204030204" pitchFamily="34" charset="0"/>
                <a:cs typeface="Calibri" panose="020F0502020204030204" pitchFamily="34" charset="0"/>
              </a:rPr>
              <a:t>or phone:  9635 9262 to leave a message.</a:t>
            </a:r>
            <a:endParaRPr lang="en-AU" dirty="0"/>
          </a:p>
        </p:txBody>
      </p:sp>
      <p:sp>
        <p:nvSpPr>
          <p:cNvPr id="21" name="TextBox 20">
            <a:extLst>
              <a:ext uri="{FF2B5EF4-FFF2-40B4-BE49-F238E27FC236}">
                <a16:creationId xmlns:a16="http://schemas.microsoft.com/office/drawing/2014/main" id="{B40BB4EF-1EA6-EC53-AFC5-0AC5EEE82910}"/>
              </a:ext>
            </a:extLst>
          </p:cNvPr>
          <p:cNvSpPr txBox="1"/>
          <p:nvPr/>
        </p:nvSpPr>
        <p:spPr>
          <a:xfrm>
            <a:off x="-7730274" y="3688080"/>
            <a:ext cx="6153890" cy="2400657"/>
          </a:xfrm>
          <a:prstGeom prst="rect">
            <a:avLst/>
          </a:prstGeom>
          <a:noFill/>
        </p:spPr>
        <p:txBody>
          <a:bodyPr wrap="square" rtlCol="0">
            <a:spAutoFit/>
          </a:bodyPr>
          <a:lstStyle/>
          <a:p>
            <a:r>
              <a:rPr lang="en-US" sz="1000" b="1" dirty="0">
                <a:latin typeface="Calibri" panose="020F0502020204030204" pitchFamily="34" charset="0"/>
                <a:ea typeface="Calibri" panose="020F0502020204030204" pitchFamily="34" charset="0"/>
                <a:cs typeface="Calibri" panose="020F0502020204030204" pitchFamily="34" charset="0"/>
              </a:rPr>
              <a:t>Bishop’s Good Shepherd Appeal 29 / 30 May 2021 – supporting the </a:t>
            </a:r>
            <a:endParaRPr lang="en-AU" sz="1000" dirty="0">
              <a:latin typeface="Calibri" panose="020F0502020204030204" pitchFamily="34" charset="0"/>
              <a:ea typeface="Calibri" panose="020F0502020204030204" pitchFamily="34" charset="0"/>
              <a:cs typeface="Calibri" panose="020F0502020204030204" pitchFamily="34" charset="0"/>
            </a:endParaRPr>
          </a:p>
          <a:p>
            <a:r>
              <a:rPr lang="en-US" sz="1000" b="1" dirty="0">
                <a:latin typeface="Calibri" panose="020F0502020204030204" pitchFamily="34" charset="0"/>
                <a:ea typeface="Calibri" panose="020F0502020204030204" pitchFamily="34" charset="0"/>
                <a:cs typeface="Calibri" panose="020F0502020204030204" pitchFamily="34" charset="0"/>
              </a:rPr>
              <a:t>Seminarians &amp; Holy Spirit Seminary </a:t>
            </a:r>
            <a:r>
              <a:rPr lang="en-AU" sz="1000" b="1" dirty="0">
                <a:latin typeface="Calibri" panose="020F0502020204030204" pitchFamily="34" charset="0"/>
                <a:ea typeface="Calibri" panose="020F0502020204030204" pitchFamily="34" charset="0"/>
                <a:cs typeface="Calibri" panose="020F0502020204030204" pitchFamily="34" charset="0"/>
              </a:rPr>
              <a:t>When God calls, will you help them </a:t>
            </a:r>
            <a:endParaRPr lang="en-AU" sz="1000" dirty="0">
              <a:latin typeface="Calibri" panose="020F0502020204030204" pitchFamily="34" charset="0"/>
              <a:ea typeface="Calibri" panose="020F0502020204030204" pitchFamily="34" charset="0"/>
              <a:cs typeface="Calibri" panose="020F0502020204030204" pitchFamily="34" charset="0"/>
            </a:endParaRPr>
          </a:p>
          <a:p>
            <a:r>
              <a:rPr lang="en-AU" sz="1000" b="1" dirty="0">
                <a:latin typeface="Calibri" panose="020F0502020204030204" pitchFamily="34" charset="0"/>
                <a:ea typeface="Calibri" panose="020F0502020204030204" pitchFamily="34" charset="0"/>
                <a:cs typeface="Calibri" panose="020F0502020204030204" pitchFamily="34" charset="0"/>
              </a:rPr>
              <a:t>answer?</a:t>
            </a:r>
            <a:r>
              <a:rPr lang="en-AU" sz="1000" dirty="0">
                <a:latin typeface="Calibri" panose="020F0502020204030204" pitchFamily="34" charset="0"/>
                <a:ea typeface="Calibri" panose="020F0502020204030204" pitchFamily="34" charset="0"/>
                <a:cs typeface="Calibri" panose="020F0502020204030204" pitchFamily="34" charset="0"/>
              </a:rPr>
              <a:t>  Your gift to Parramatta Catholic Foundation will support our </a:t>
            </a:r>
          </a:p>
          <a:p>
            <a:r>
              <a:rPr lang="en-AU" sz="1000" dirty="0">
                <a:latin typeface="Calibri" panose="020F0502020204030204" pitchFamily="34" charset="0"/>
                <a:ea typeface="Calibri" panose="020F0502020204030204" pitchFamily="34" charset="0"/>
                <a:cs typeface="Calibri" panose="020F0502020204030204" pitchFamily="34" charset="0"/>
              </a:rPr>
              <a:t>seminarians to prepare for the priesthood and a life of community </a:t>
            </a:r>
          </a:p>
          <a:p>
            <a:r>
              <a:rPr lang="en-AU" sz="1000" dirty="0">
                <a:latin typeface="Calibri" panose="020F0502020204030204" pitchFamily="34" charset="0"/>
                <a:ea typeface="Calibri" panose="020F0502020204030204" pitchFamily="34" charset="0"/>
                <a:cs typeface="Calibri" panose="020F0502020204030204" pitchFamily="34" charset="0"/>
              </a:rPr>
              <a:t>service.  Please donate to the Bishop’s Christmas Appeal via envelopes in the church or online (specifying Westmead as your parish) at: parracatholic.org/appeal </a:t>
            </a:r>
          </a:p>
          <a:p>
            <a:r>
              <a:rPr lang="en-AU" sz="1000" i="1" dirty="0">
                <a:latin typeface="Calibri" panose="020F0502020204030204" pitchFamily="34" charset="0"/>
                <a:ea typeface="Calibri" panose="020F0502020204030204" pitchFamily="34" charset="0"/>
                <a:cs typeface="Calibri" panose="020F0502020204030204" pitchFamily="34" charset="0"/>
              </a:rPr>
              <a:t>We have raised $  2200 towards our parish quota of $4600. </a:t>
            </a:r>
            <a:endParaRPr lang="en-AU" sz="1000" dirty="0">
              <a:latin typeface="Calibri" panose="020F0502020204030204" pitchFamily="34" charset="0"/>
              <a:ea typeface="Calibri" panose="020F0502020204030204" pitchFamily="34" charset="0"/>
              <a:cs typeface="Calibri" panose="020F0502020204030204" pitchFamily="34" charset="0"/>
            </a:endParaRPr>
          </a:p>
          <a:p>
            <a:r>
              <a:rPr lang="en-US" sz="1000" b="1" dirty="0">
                <a:latin typeface="Calibri" panose="020F0502020204030204" pitchFamily="34" charset="0"/>
                <a:ea typeface="Calibri" panose="020F0502020204030204" pitchFamily="34" charset="0"/>
                <a:cs typeface="Calibri" panose="020F0502020204030204" pitchFamily="34" charset="0"/>
              </a:rPr>
              <a:t>You can still donate to the Bishop’s Good Shepherds Appeal online at </a:t>
            </a:r>
            <a:endParaRPr lang="en-AU" sz="1000" dirty="0">
              <a:latin typeface="Calibri" panose="020F0502020204030204" pitchFamily="34" charset="0"/>
              <a:ea typeface="Calibri" panose="020F0502020204030204" pitchFamily="34" charset="0"/>
              <a:cs typeface="Calibri" panose="020F0502020204030204" pitchFamily="34" charset="0"/>
            </a:endParaRPr>
          </a:p>
          <a:p>
            <a:r>
              <a:rPr lang="en-AU" sz="1000" dirty="0">
                <a:latin typeface="Calibri" panose="020F0502020204030204" pitchFamily="34" charset="0"/>
                <a:ea typeface="Calibri" panose="020F0502020204030204" pitchFamily="34" charset="0"/>
                <a:cs typeface="Calibri" panose="020F0502020204030204" pitchFamily="34" charset="0"/>
              </a:rPr>
              <a:t>parracatholic.org/appeal </a:t>
            </a:r>
            <a:r>
              <a:rPr lang="en-US" sz="1000" dirty="0">
                <a:latin typeface="Calibri" panose="020F0502020204030204" pitchFamily="34" charset="0"/>
                <a:ea typeface="Calibri" panose="020F0502020204030204" pitchFamily="34" charset="0"/>
                <a:cs typeface="Calibri" panose="020F0502020204030204" pitchFamily="34" charset="0"/>
              </a:rPr>
              <a:t>- specifying </a:t>
            </a:r>
            <a:r>
              <a:rPr lang="en-US" sz="1000" dirty="0" err="1">
                <a:latin typeface="Calibri" panose="020F0502020204030204" pitchFamily="34" charset="0"/>
                <a:ea typeface="Calibri" panose="020F0502020204030204" pitchFamily="34" charset="0"/>
                <a:cs typeface="Calibri" panose="020F0502020204030204" pitchFamily="34" charset="0"/>
              </a:rPr>
              <a:t>Westmead</a:t>
            </a:r>
            <a:r>
              <a:rPr lang="en-US" sz="1000" dirty="0">
                <a:latin typeface="Calibri" panose="020F0502020204030204" pitchFamily="34" charset="0"/>
                <a:ea typeface="Calibri" panose="020F0502020204030204" pitchFamily="34" charset="0"/>
                <a:cs typeface="Calibri" panose="020F0502020204030204" pitchFamily="34" charset="0"/>
              </a:rPr>
              <a:t> as your parish. </a:t>
            </a:r>
            <a:endParaRPr lang="en-AU" sz="1000" dirty="0">
              <a:latin typeface="Calibri" panose="020F0502020204030204" pitchFamily="34" charset="0"/>
              <a:ea typeface="Calibri" panose="020F0502020204030204" pitchFamily="34" charset="0"/>
              <a:cs typeface="Calibri" panose="020F0502020204030204" pitchFamily="34" charset="0"/>
            </a:endParaRPr>
          </a:p>
          <a:p>
            <a:r>
              <a:rPr lang="en-AU" sz="1000" b="1" i="1" dirty="0">
                <a:latin typeface="Calibri" panose="020F0502020204030204" pitchFamily="34" charset="0"/>
                <a:ea typeface="Calibri" panose="020F0502020204030204" pitchFamily="34" charset="0"/>
                <a:cs typeface="Calibri" panose="020F0502020204030204" pitchFamily="34" charset="0"/>
              </a:rPr>
              <a:t> </a:t>
            </a:r>
            <a:endParaRPr lang="en-AU" sz="1000" dirty="0">
              <a:latin typeface="Calibri" panose="020F0502020204030204" pitchFamily="34" charset="0"/>
              <a:ea typeface="Calibri" panose="020F0502020204030204" pitchFamily="34" charset="0"/>
              <a:cs typeface="Calibri" panose="020F0502020204030204" pitchFamily="34" charset="0"/>
            </a:endParaRPr>
          </a:p>
          <a:p>
            <a:r>
              <a:rPr lang="en-AU" sz="1000" dirty="0">
                <a:latin typeface="Calibri" panose="020F0502020204030204" pitchFamily="34" charset="0"/>
                <a:ea typeface="Calibri" panose="020F0502020204030204" pitchFamily="34" charset="0"/>
                <a:cs typeface="Calibri" panose="020F0502020204030204" pitchFamily="34" charset="0"/>
              </a:rPr>
              <a:t>The </a:t>
            </a:r>
            <a:r>
              <a:rPr lang="en-AU" sz="1000" b="1" dirty="0">
                <a:latin typeface="Calibri" panose="020F0502020204030204" pitchFamily="34" charset="0"/>
                <a:ea typeface="Calibri" panose="020F0502020204030204" pitchFamily="34" charset="0"/>
                <a:cs typeface="Calibri" panose="020F0502020204030204" pitchFamily="34" charset="0"/>
              </a:rPr>
              <a:t>Bishop’s Father’s Day Appeal for Retired &amp; Sick Priests </a:t>
            </a:r>
            <a:r>
              <a:rPr lang="en-AU" sz="1000" dirty="0">
                <a:latin typeface="Calibri" panose="020F0502020204030204" pitchFamily="34" charset="0"/>
                <a:ea typeface="Calibri" panose="020F0502020204030204" pitchFamily="34" charset="0"/>
                <a:cs typeface="Calibri" panose="020F0502020204030204" pitchFamily="34" charset="0"/>
              </a:rPr>
              <a:t>will be held the weekend of  </a:t>
            </a:r>
            <a:r>
              <a:rPr lang="en-AU" sz="1000" b="1" dirty="0">
                <a:latin typeface="Calibri" panose="020F0502020204030204" pitchFamily="34" charset="0"/>
                <a:ea typeface="Calibri" panose="020F0502020204030204" pitchFamily="34" charset="0"/>
                <a:cs typeface="Calibri" panose="020F0502020204030204" pitchFamily="34" charset="0"/>
              </a:rPr>
              <a:t>3/ 4 September 2022</a:t>
            </a:r>
            <a:r>
              <a:rPr lang="en-AU" sz="1000" dirty="0">
                <a:latin typeface="Calibri" panose="020F0502020204030204" pitchFamily="34" charset="0"/>
                <a:ea typeface="Calibri" panose="020F0502020204030204" pitchFamily="34" charset="0"/>
                <a:cs typeface="Calibri" panose="020F0502020204030204" pitchFamily="34" charset="0"/>
              </a:rPr>
              <a:t>.  This annual appeal raises much needed funds for the Diocesan Clergy Support Foundation to continue its work of supporting retired clergy and those in ill-health.  This year’s appeal will highlight the faithful service of our retired clergy, and in particular, Mons John Boyle, Fr Chris Dixon and Fr Bob Sheridan.  Please give generously to the Bishop’s Father’s Day Appeal via the church envelopes or online at parracatholic.org/</a:t>
            </a:r>
            <a:r>
              <a:rPr lang="en-AU" sz="1000" dirty="0" err="1">
                <a:latin typeface="Calibri" panose="020F0502020204030204" pitchFamily="34" charset="0"/>
                <a:ea typeface="Calibri" panose="020F0502020204030204" pitchFamily="34" charset="0"/>
                <a:cs typeface="Calibri" panose="020F0502020204030204" pitchFamily="34" charset="0"/>
              </a:rPr>
              <a:t>fathersdayappeal</a:t>
            </a:r>
            <a:r>
              <a:rPr lang="en-AU" sz="1000" dirty="0">
                <a:latin typeface="Calibri" panose="020F0502020204030204" pitchFamily="34" charset="0"/>
                <a:ea typeface="Calibri" panose="020F0502020204030204" pitchFamily="34" charset="0"/>
                <a:cs typeface="Calibri" panose="020F0502020204030204" pitchFamily="34" charset="0"/>
              </a:rPr>
              <a:t> </a:t>
            </a:r>
            <a:endParaRPr lang="en-AU" dirty="0"/>
          </a:p>
        </p:txBody>
      </p:sp>
      <p:sp>
        <p:nvSpPr>
          <p:cNvPr id="24" name="TextBox 23">
            <a:extLst>
              <a:ext uri="{FF2B5EF4-FFF2-40B4-BE49-F238E27FC236}">
                <a16:creationId xmlns:a16="http://schemas.microsoft.com/office/drawing/2014/main" id="{C1CDE06C-F887-E839-AFCF-321551F491C0}"/>
              </a:ext>
            </a:extLst>
          </p:cNvPr>
          <p:cNvSpPr txBox="1"/>
          <p:nvPr/>
        </p:nvSpPr>
        <p:spPr>
          <a:xfrm>
            <a:off x="8727219" y="5825900"/>
            <a:ext cx="2399323" cy="3831818"/>
          </a:xfrm>
          <a:prstGeom prst="rect">
            <a:avLst/>
          </a:prstGeom>
          <a:noFill/>
        </p:spPr>
        <p:txBody>
          <a:bodyPr wrap="square" rtlCol="0">
            <a:spAutoFit/>
          </a:bodyPr>
          <a:lstStyle/>
          <a:p>
            <a:r>
              <a:rPr lang="en-AU" sz="900" b="1" cap="small" dirty="0">
                <a:solidFill>
                  <a:srgbClr val="C00000"/>
                </a:solidFill>
                <a:latin typeface="Calibri" panose="020F0502020204030204" pitchFamily="34" charset="0"/>
                <a:ea typeface="Calibri" panose="020F0502020204030204" pitchFamily="34" charset="0"/>
                <a:cs typeface="Calibri" panose="020F0502020204030204" pitchFamily="34" charset="0"/>
              </a:rPr>
              <a:t>Entrance Antiphon:   Vigil                   </a:t>
            </a:r>
            <a:r>
              <a:rPr lang="en-AU" sz="900" cap="small" dirty="0">
                <a:solidFill>
                  <a:srgbClr val="C00000"/>
                </a:solidFill>
                <a:latin typeface="Calibri" panose="020F0502020204030204" pitchFamily="34" charset="0"/>
                <a:ea typeface="Calibri" panose="020F0502020204030204" pitchFamily="34" charset="0"/>
                <a:cs typeface="Calibri" panose="020F0502020204030204" pitchFamily="34" charset="0"/>
              </a:rPr>
              <a:t>Bar 5:5</a:t>
            </a:r>
            <a:endParaRPr lang="en-AU" sz="900" dirty="0">
              <a:solidFill>
                <a:srgbClr val="C00000"/>
              </a:solidFill>
              <a:latin typeface="Calibri" panose="020F0502020204030204" pitchFamily="34" charset="0"/>
              <a:ea typeface="Calibri" panose="020F0502020204030204" pitchFamily="34" charset="0"/>
              <a:cs typeface="Calibri" panose="020F0502020204030204" pitchFamily="34" charset="0"/>
            </a:endParaRPr>
          </a:p>
          <a:p>
            <a:r>
              <a:rPr lang="en-AU" sz="900" b="1" i="1" dirty="0">
                <a:latin typeface="Calibri" panose="020F0502020204030204" pitchFamily="34" charset="0"/>
                <a:ea typeface="Calibri" panose="020F0502020204030204" pitchFamily="34" charset="0"/>
                <a:cs typeface="Calibri" panose="020F0502020204030204" pitchFamily="34" charset="0"/>
              </a:rPr>
              <a:t>Arise, Jerusalem, and look to the East</a:t>
            </a:r>
            <a:endParaRPr lang="en-AU" sz="900" dirty="0">
              <a:latin typeface="Calibri" panose="020F0502020204030204" pitchFamily="34" charset="0"/>
              <a:ea typeface="Calibri" panose="020F0502020204030204" pitchFamily="34" charset="0"/>
              <a:cs typeface="Calibri" panose="020F0502020204030204" pitchFamily="34" charset="0"/>
            </a:endParaRPr>
          </a:p>
          <a:p>
            <a:r>
              <a:rPr lang="en-AU" sz="900" b="1" i="1" dirty="0">
                <a:latin typeface="Calibri" panose="020F0502020204030204" pitchFamily="34" charset="0"/>
                <a:ea typeface="Calibri" panose="020F0502020204030204" pitchFamily="34" charset="0"/>
                <a:cs typeface="Calibri" panose="020F0502020204030204" pitchFamily="34" charset="0"/>
              </a:rPr>
              <a:t>and see your children gathered </a:t>
            </a:r>
            <a:endParaRPr lang="en-AU" sz="900" dirty="0">
              <a:latin typeface="Calibri" panose="020F0502020204030204" pitchFamily="34" charset="0"/>
              <a:ea typeface="Calibri" panose="020F0502020204030204" pitchFamily="34" charset="0"/>
              <a:cs typeface="Calibri" panose="020F0502020204030204" pitchFamily="34" charset="0"/>
            </a:endParaRPr>
          </a:p>
          <a:p>
            <a:r>
              <a:rPr lang="en-AU" sz="900" b="1" i="1" dirty="0">
                <a:latin typeface="Calibri" panose="020F0502020204030204" pitchFamily="34" charset="0"/>
                <a:ea typeface="Calibri" panose="020F0502020204030204" pitchFamily="34" charset="0"/>
                <a:cs typeface="Calibri" panose="020F0502020204030204" pitchFamily="34" charset="0"/>
              </a:rPr>
              <a:t>from the rising to the setting of the sun.</a:t>
            </a:r>
            <a:endParaRPr lang="en-AU" sz="900" dirty="0">
              <a:latin typeface="Calibri" panose="020F0502020204030204" pitchFamily="34" charset="0"/>
              <a:ea typeface="Calibri" panose="020F0502020204030204" pitchFamily="34" charset="0"/>
              <a:cs typeface="Calibri" panose="020F0502020204030204" pitchFamily="34" charset="0"/>
            </a:endParaRPr>
          </a:p>
          <a:p>
            <a:r>
              <a:rPr lang="en-AU" sz="900" b="1" cap="small" dirty="0">
                <a:solidFill>
                  <a:srgbClr val="C00000"/>
                </a:solidFill>
                <a:latin typeface="Calibri" panose="020F0502020204030204" pitchFamily="34" charset="0"/>
                <a:ea typeface="Calibri" panose="020F0502020204030204" pitchFamily="34" charset="0"/>
                <a:cs typeface="Calibri" panose="020F0502020204030204" pitchFamily="34" charset="0"/>
              </a:rPr>
              <a:t>First Reading:   Vigil	               </a:t>
            </a:r>
            <a:r>
              <a:rPr lang="en-AU" sz="900" cap="small" dirty="0">
                <a:solidFill>
                  <a:srgbClr val="C00000"/>
                </a:solidFill>
                <a:latin typeface="Calibri" panose="020F0502020204030204" pitchFamily="34" charset="0"/>
                <a:ea typeface="Calibri" panose="020F0502020204030204" pitchFamily="34" charset="0"/>
                <a:cs typeface="Calibri" panose="020F0502020204030204" pitchFamily="34" charset="0"/>
              </a:rPr>
              <a:t>Is 60:1-6</a:t>
            </a:r>
            <a:endParaRPr lang="en-AU" sz="900" dirty="0">
              <a:solidFill>
                <a:srgbClr val="C00000"/>
              </a:solidFill>
              <a:latin typeface="Calibri" panose="020F0502020204030204" pitchFamily="34" charset="0"/>
              <a:ea typeface="Calibri" panose="020F0502020204030204" pitchFamily="34" charset="0"/>
              <a:cs typeface="Calibri" panose="020F0502020204030204" pitchFamily="34" charset="0"/>
            </a:endParaRPr>
          </a:p>
          <a:p>
            <a:r>
              <a:rPr lang="en-AU" sz="900" i="1" dirty="0">
                <a:solidFill>
                  <a:srgbClr val="C00000"/>
                </a:solidFill>
                <a:latin typeface="Calibri" panose="020F0502020204030204" pitchFamily="34" charset="0"/>
                <a:ea typeface="Calibri" panose="020F0502020204030204" pitchFamily="34" charset="0"/>
                <a:cs typeface="Calibri" panose="020F0502020204030204" pitchFamily="34" charset="0"/>
              </a:rPr>
              <a:t>The glory of the Lord shines upon you.</a:t>
            </a:r>
            <a:endParaRPr lang="en-AU" sz="900" dirty="0">
              <a:solidFill>
                <a:srgbClr val="C00000"/>
              </a:solidFill>
              <a:latin typeface="Calibri" panose="020F0502020204030204" pitchFamily="34" charset="0"/>
              <a:ea typeface="Calibri" panose="020F0502020204030204" pitchFamily="34" charset="0"/>
              <a:cs typeface="Calibri" panose="020F0502020204030204" pitchFamily="34" charset="0"/>
            </a:endParaRPr>
          </a:p>
          <a:p>
            <a:r>
              <a:rPr lang="en-AU" sz="900" b="1" cap="small" dirty="0">
                <a:solidFill>
                  <a:srgbClr val="C00000"/>
                </a:solidFill>
                <a:latin typeface="Calibri" panose="020F0502020204030204" pitchFamily="34" charset="0"/>
                <a:ea typeface="Calibri" panose="020F0502020204030204" pitchFamily="34" charset="0"/>
                <a:cs typeface="Calibri" panose="020F0502020204030204" pitchFamily="34" charset="0"/>
              </a:rPr>
              <a:t>Responsorial Psalm:   Vigil              </a:t>
            </a:r>
            <a:endParaRPr lang="en-AU" sz="900" dirty="0">
              <a:solidFill>
                <a:srgbClr val="C00000"/>
              </a:solidFill>
              <a:latin typeface="Calibri" panose="020F0502020204030204" pitchFamily="34" charset="0"/>
              <a:ea typeface="Calibri" panose="020F0502020204030204" pitchFamily="34" charset="0"/>
              <a:cs typeface="Calibri" panose="020F0502020204030204" pitchFamily="34" charset="0"/>
            </a:endParaRPr>
          </a:p>
          <a:p>
            <a:r>
              <a:rPr lang="en-AU" sz="900" cap="small" dirty="0">
                <a:latin typeface="Calibri" panose="020F0502020204030204" pitchFamily="34" charset="0"/>
                <a:ea typeface="Calibri" panose="020F0502020204030204" pitchFamily="34" charset="0"/>
                <a:cs typeface="Calibri" panose="020F0502020204030204" pitchFamily="34" charset="0"/>
              </a:rPr>
              <a:t>Ps 71:1-2. 7-8. 10-13. R.v.11</a:t>
            </a:r>
            <a:endParaRPr lang="en-AU" sz="900" dirty="0">
              <a:latin typeface="Calibri" panose="020F0502020204030204" pitchFamily="34" charset="0"/>
              <a:ea typeface="Calibri" panose="020F0502020204030204" pitchFamily="34" charset="0"/>
              <a:cs typeface="Calibri" panose="020F0502020204030204" pitchFamily="34" charset="0"/>
            </a:endParaRPr>
          </a:p>
          <a:p>
            <a:r>
              <a:rPr lang="en-AU" sz="900" b="1" i="1" dirty="0">
                <a:latin typeface="Calibri" panose="020F0502020204030204" pitchFamily="34" charset="0"/>
                <a:ea typeface="Calibri" panose="020F0502020204030204" pitchFamily="34" charset="0"/>
                <a:cs typeface="Calibri" panose="020F0502020204030204" pitchFamily="34" charset="0"/>
              </a:rPr>
              <a:t>R. Lord, every nation on earth will adore you</a:t>
            </a:r>
            <a:r>
              <a:rPr lang="en-AU" sz="900" b="1" i="1" dirty="0">
                <a:solidFill>
                  <a:srgbClr val="C00000"/>
                </a:solidFill>
                <a:latin typeface="Calibri" panose="020F0502020204030204" pitchFamily="34" charset="0"/>
                <a:ea typeface="Calibri" panose="020F0502020204030204" pitchFamily="34" charset="0"/>
                <a:cs typeface="Calibri" panose="020F0502020204030204" pitchFamily="34" charset="0"/>
              </a:rPr>
              <a:t>. </a:t>
            </a:r>
            <a:endParaRPr lang="en-AU" sz="900" dirty="0">
              <a:solidFill>
                <a:srgbClr val="C00000"/>
              </a:solidFill>
              <a:latin typeface="Calibri" panose="020F0502020204030204" pitchFamily="34" charset="0"/>
              <a:ea typeface="Calibri" panose="020F0502020204030204" pitchFamily="34" charset="0"/>
              <a:cs typeface="Calibri" panose="020F0502020204030204" pitchFamily="34" charset="0"/>
            </a:endParaRPr>
          </a:p>
          <a:p>
            <a:r>
              <a:rPr lang="en-AU" sz="900" b="1" cap="small" dirty="0">
                <a:solidFill>
                  <a:srgbClr val="C00000"/>
                </a:solidFill>
                <a:latin typeface="Calibri" panose="020F0502020204030204" pitchFamily="34" charset="0"/>
                <a:ea typeface="Calibri" panose="020F0502020204030204" pitchFamily="34" charset="0"/>
                <a:cs typeface="Calibri" panose="020F0502020204030204" pitchFamily="34" charset="0"/>
              </a:rPr>
              <a:t>Second Reading :   Vigil                   </a:t>
            </a:r>
            <a:r>
              <a:rPr lang="en-AU" sz="900" cap="small" dirty="0">
                <a:solidFill>
                  <a:srgbClr val="C00000"/>
                </a:solidFill>
                <a:latin typeface="Calibri" panose="020F0502020204030204" pitchFamily="34" charset="0"/>
                <a:ea typeface="Calibri" panose="020F0502020204030204" pitchFamily="34" charset="0"/>
                <a:cs typeface="Calibri" panose="020F0502020204030204" pitchFamily="34" charset="0"/>
              </a:rPr>
              <a:t>Eph 3:2-3. 5-6</a:t>
            </a:r>
            <a:endParaRPr lang="en-AU" sz="900" dirty="0">
              <a:solidFill>
                <a:srgbClr val="C00000"/>
              </a:solidFill>
              <a:latin typeface="Calibri" panose="020F0502020204030204" pitchFamily="34" charset="0"/>
              <a:ea typeface="Calibri" panose="020F0502020204030204" pitchFamily="34" charset="0"/>
              <a:cs typeface="Calibri" panose="020F0502020204030204" pitchFamily="34" charset="0"/>
            </a:endParaRPr>
          </a:p>
          <a:p>
            <a:r>
              <a:rPr lang="en-AU" sz="900" i="1" dirty="0">
                <a:latin typeface="Calibri" panose="020F0502020204030204" pitchFamily="34" charset="0"/>
                <a:ea typeface="Calibri" panose="020F0502020204030204" pitchFamily="34" charset="0"/>
                <a:cs typeface="Calibri" panose="020F0502020204030204" pitchFamily="34" charset="0"/>
              </a:rPr>
              <a:t>The revelation means that </a:t>
            </a:r>
            <a:endParaRPr lang="en-AU" sz="900" dirty="0">
              <a:latin typeface="Calibri" panose="020F0502020204030204" pitchFamily="34" charset="0"/>
              <a:ea typeface="Calibri" panose="020F0502020204030204" pitchFamily="34" charset="0"/>
              <a:cs typeface="Calibri" panose="020F0502020204030204" pitchFamily="34" charset="0"/>
            </a:endParaRPr>
          </a:p>
          <a:p>
            <a:r>
              <a:rPr lang="en-AU" sz="900" i="1" dirty="0">
                <a:latin typeface="Calibri" panose="020F0502020204030204" pitchFamily="34" charset="0"/>
                <a:ea typeface="Calibri" panose="020F0502020204030204" pitchFamily="34" charset="0"/>
                <a:cs typeface="Calibri" panose="020F0502020204030204" pitchFamily="34" charset="0"/>
              </a:rPr>
              <a:t>pagans now share </a:t>
            </a:r>
            <a:endParaRPr lang="en-AU" sz="900" dirty="0">
              <a:latin typeface="Calibri" panose="020F0502020204030204" pitchFamily="34" charset="0"/>
              <a:ea typeface="Calibri" panose="020F0502020204030204" pitchFamily="34" charset="0"/>
              <a:cs typeface="Calibri" panose="020F0502020204030204" pitchFamily="34" charset="0"/>
            </a:endParaRPr>
          </a:p>
          <a:p>
            <a:r>
              <a:rPr lang="en-AU" sz="900" i="1" dirty="0">
                <a:latin typeface="Calibri" panose="020F0502020204030204" pitchFamily="34" charset="0"/>
                <a:ea typeface="Calibri" panose="020F0502020204030204" pitchFamily="34" charset="0"/>
                <a:cs typeface="Calibri" panose="020F0502020204030204" pitchFamily="34" charset="0"/>
              </a:rPr>
              <a:t>the same inheritance, </a:t>
            </a:r>
            <a:endParaRPr lang="en-AU" sz="900" dirty="0">
              <a:latin typeface="Calibri" panose="020F0502020204030204" pitchFamily="34" charset="0"/>
              <a:ea typeface="Calibri" panose="020F0502020204030204" pitchFamily="34" charset="0"/>
              <a:cs typeface="Calibri" panose="020F0502020204030204" pitchFamily="34" charset="0"/>
            </a:endParaRPr>
          </a:p>
          <a:p>
            <a:r>
              <a:rPr lang="en-AU" sz="900" i="1" dirty="0">
                <a:latin typeface="Calibri" panose="020F0502020204030204" pitchFamily="34" charset="0"/>
                <a:ea typeface="Calibri" panose="020F0502020204030204" pitchFamily="34" charset="0"/>
                <a:cs typeface="Calibri" panose="020F0502020204030204" pitchFamily="34" charset="0"/>
              </a:rPr>
              <a:t>that they are parts </a:t>
            </a:r>
            <a:endParaRPr lang="en-AU" sz="900" dirty="0">
              <a:latin typeface="Calibri" panose="020F0502020204030204" pitchFamily="34" charset="0"/>
              <a:ea typeface="Calibri" panose="020F0502020204030204" pitchFamily="34" charset="0"/>
              <a:cs typeface="Calibri" panose="020F0502020204030204" pitchFamily="34" charset="0"/>
            </a:endParaRPr>
          </a:p>
          <a:p>
            <a:r>
              <a:rPr lang="en-AU" sz="900" i="1" dirty="0">
                <a:latin typeface="Calibri" panose="020F0502020204030204" pitchFamily="34" charset="0"/>
                <a:ea typeface="Calibri" panose="020F0502020204030204" pitchFamily="34" charset="0"/>
                <a:cs typeface="Calibri" panose="020F0502020204030204" pitchFamily="34" charset="0"/>
              </a:rPr>
              <a:t>of the same body.</a:t>
            </a:r>
            <a:endParaRPr lang="en-AU" sz="900" dirty="0">
              <a:latin typeface="Calibri" panose="020F0502020204030204" pitchFamily="34" charset="0"/>
              <a:ea typeface="Calibri" panose="020F0502020204030204" pitchFamily="34" charset="0"/>
              <a:cs typeface="Calibri" panose="020F0502020204030204" pitchFamily="34" charset="0"/>
            </a:endParaRPr>
          </a:p>
          <a:p>
            <a:r>
              <a:rPr lang="en-AU" sz="900" b="1" cap="small" dirty="0">
                <a:solidFill>
                  <a:srgbClr val="C00000"/>
                </a:solidFill>
                <a:latin typeface="Calibri" panose="020F0502020204030204" pitchFamily="34" charset="0"/>
                <a:ea typeface="Calibri" panose="020F0502020204030204" pitchFamily="34" charset="0"/>
                <a:cs typeface="Calibri" panose="020F0502020204030204" pitchFamily="34" charset="0"/>
              </a:rPr>
              <a:t>Gospel Acclamation:   Vigil                   </a:t>
            </a:r>
            <a:r>
              <a:rPr lang="en-AU" sz="900" cap="small" dirty="0">
                <a:solidFill>
                  <a:srgbClr val="C00000"/>
                </a:solidFill>
                <a:latin typeface="Calibri" panose="020F0502020204030204" pitchFamily="34" charset="0"/>
                <a:ea typeface="Calibri" panose="020F0502020204030204" pitchFamily="34" charset="0"/>
                <a:cs typeface="Calibri" panose="020F0502020204030204" pitchFamily="34" charset="0"/>
              </a:rPr>
              <a:t>Mt 2:2</a:t>
            </a:r>
            <a:endParaRPr lang="en-AU" sz="900" dirty="0">
              <a:solidFill>
                <a:srgbClr val="C00000"/>
              </a:solidFill>
              <a:latin typeface="Calibri" panose="020F0502020204030204" pitchFamily="34" charset="0"/>
              <a:ea typeface="Calibri" panose="020F0502020204030204" pitchFamily="34" charset="0"/>
              <a:cs typeface="Calibri" panose="020F0502020204030204" pitchFamily="34" charset="0"/>
            </a:endParaRPr>
          </a:p>
          <a:p>
            <a:r>
              <a:rPr lang="en-AU" sz="900" b="1" i="1" dirty="0">
                <a:latin typeface="Calibri" panose="020F0502020204030204" pitchFamily="34" charset="0"/>
                <a:ea typeface="Calibri" panose="020F0502020204030204" pitchFamily="34" charset="0"/>
                <a:cs typeface="Calibri" panose="020F0502020204030204" pitchFamily="34" charset="0"/>
              </a:rPr>
              <a:t>Alleluia, alleluia!  </a:t>
            </a:r>
            <a:endParaRPr lang="en-AU" sz="900" dirty="0">
              <a:latin typeface="Calibri" panose="020F0502020204030204" pitchFamily="34" charset="0"/>
              <a:ea typeface="Calibri" panose="020F0502020204030204" pitchFamily="34" charset="0"/>
              <a:cs typeface="Calibri" panose="020F0502020204030204" pitchFamily="34" charset="0"/>
            </a:endParaRPr>
          </a:p>
          <a:p>
            <a:r>
              <a:rPr lang="en-AU" sz="900" b="1" i="1" dirty="0">
                <a:latin typeface="Calibri" panose="020F0502020204030204" pitchFamily="34" charset="0"/>
                <a:ea typeface="Calibri" panose="020F0502020204030204" pitchFamily="34" charset="0"/>
                <a:cs typeface="Calibri" panose="020F0502020204030204" pitchFamily="34" charset="0"/>
              </a:rPr>
              <a:t>We have seen his star in the East;  </a:t>
            </a:r>
            <a:endParaRPr lang="en-AU" sz="900" dirty="0">
              <a:latin typeface="Calibri" panose="020F0502020204030204" pitchFamily="34" charset="0"/>
              <a:ea typeface="Calibri" panose="020F0502020204030204" pitchFamily="34" charset="0"/>
              <a:cs typeface="Calibri" panose="020F0502020204030204" pitchFamily="34" charset="0"/>
            </a:endParaRPr>
          </a:p>
          <a:p>
            <a:r>
              <a:rPr lang="en-AU" sz="900" b="1" i="1" dirty="0">
                <a:latin typeface="Calibri" panose="020F0502020204030204" pitchFamily="34" charset="0"/>
                <a:ea typeface="Calibri" panose="020F0502020204030204" pitchFamily="34" charset="0"/>
                <a:cs typeface="Calibri" panose="020F0502020204030204" pitchFamily="34" charset="0"/>
              </a:rPr>
              <a:t>and have come to adore the Lord.  Alleluia!</a:t>
            </a:r>
            <a:endParaRPr lang="en-AU" sz="900" dirty="0">
              <a:latin typeface="Calibri" panose="020F0502020204030204" pitchFamily="34" charset="0"/>
              <a:ea typeface="Calibri" panose="020F0502020204030204" pitchFamily="34" charset="0"/>
              <a:cs typeface="Calibri" panose="020F0502020204030204" pitchFamily="34" charset="0"/>
            </a:endParaRPr>
          </a:p>
          <a:p>
            <a:r>
              <a:rPr lang="en-AU" sz="900" b="1" cap="small" dirty="0">
                <a:solidFill>
                  <a:srgbClr val="C00000"/>
                </a:solidFill>
                <a:latin typeface="Calibri" panose="020F0502020204030204" pitchFamily="34" charset="0"/>
                <a:ea typeface="Calibri" panose="020F0502020204030204" pitchFamily="34" charset="0"/>
                <a:cs typeface="Calibri" panose="020F0502020204030204" pitchFamily="34" charset="0"/>
              </a:rPr>
              <a:t>Gospel:	Vigil		            </a:t>
            </a:r>
            <a:r>
              <a:rPr lang="en-AU" sz="900" cap="small" dirty="0">
                <a:solidFill>
                  <a:srgbClr val="C00000"/>
                </a:solidFill>
                <a:latin typeface="Calibri" panose="020F0502020204030204" pitchFamily="34" charset="0"/>
                <a:ea typeface="Calibri" panose="020F0502020204030204" pitchFamily="34" charset="0"/>
                <a:cs typeface="Calibri" panose="020F0502020204030204" pitchFamily="34" charset="0"/>
              </a:rPr>
              <a:t>Mt 2:1-12</a:t>
            </a:r>
            <a:endParaRPr lang="en-AU" sz="900" dirty="0">
              <a:solidFill>
                <a:srgbClr val="C00000"/>
              </a:solidFill>
              <a:latin typeface="Calibri" panose="020F0502020204030204" pitchFamily="34" charset="0"/>
              <a:ea typeface="Calibri" panose="020F0502020204030204" pitchFamily="34" charset="0"/>
              <a:cs typeface="Calibri" panose="020F0502020204030204" pitchFamily="34" charset="0"/>
            </a:endParaRPr>
          </a:p>
          <a:p>
            <a:r>
              <a:rPr lang="en-AU" sz="900" i="1" dirty="0">
                <a:latin typeface="Calibri" panose="020F0502020204030204" pitchFamily="34" charset="0"/>
                <a:ea typeface="Calibri" panose="020F0502020204030204" pitchFamily="34" charset="0"/>
                <a:cs typeface="Calibri" panose="020F0502020204030204" pitchFamily="34" charset="0"/>
              </a:rPr>
              <a:t>We have come from the East </a:t>
            </a:r>
            <a:endParaRPr lang="en-AU" sz="900" dirty="0">
              <a:latin typeface="Calibri" panose="020F0502020204030204" pitchFamily="34" charset="0"/>
              <a:ea typeface="Calibri" panose="020F0502020204030204" pitchFamily="34" charset="0"/>
              <a:cs typeface="Calibri" panose="020F0502020204030204" pitchFamily="34" charset="0"/>
            </a:endParaRPr>
          </a:p>
          <a:p>
            <a:r>
              <a:rPr lang="en-AU" sz="900" i="1" dirty="0">
                <a:latin typeface="Calibri" panose="020F0502020204030204" pitchFamily="34" charset="0"/>
                <a:ea typeface="Calibri" panose="020F0502020204030204" pitchFamily="34" charset="0"/>
                <a:cs typeface="Calibri" panose="020F0502020204030204" pitchFamily="34" charset="0"/>
              </a:rPr>
              <a:t>to worship the king.</a:t>
            </a:r>
            <a:endParaRPr lang="en-AU" sz="900" dirty="0">
              <a:latin typeface="Calibri" panose="020F0502020204030204" pitchFamily="34" charset="0"/>
              <a:ea typeface="Calibri" panose="020F0502020204030204" pitchFamily="34" charset="0"/>
              <a:cs typeface="Calibri" panose="020F0502020204030204" pitchFamily="34" charset="0"/>
            </a:endParaRPr>
          </a:p>
          <a:p>
            <a:r>
              <a:rPr lang="en-AU" sz="900" b="1" cap="small" dirty="0">
                <a:solidFill>
                  <a:srgbClr val="C00000"/>
                </a:solidFill>
                <a:latin typeface="Calibri" panose="020F0502020204030204" pitchFamily="34" charset="0"/>
                <a:ea typeface="Calibri" panose="020F0502020204030204" pitchFamily="34" charset="0"/>
                <a:cs typeface="Calibri" panose="020F0502020204030204" pitchFamily="34" charset="0"/>
              </a:rPr>
              <a:t>Communion Antiphon:   Vigil         </a:t>
            </a:r>
            <a:r>
              <a:rPr lang="en-AU" sz="900" cap="small" dirty="0">
                <a:solidFill>
                  <a:srgbClr val="C00000"/>
                </a:solidFill>
                <a:latin typeface="Calibri" panose="020F0502020204030204" pitchFamily="34" charset="0"/>
                <a:ea typeface="Calibri" panose="020F0502020204030204" pitchFamily="34" charset="0"/>
                <a:cs typeface="Calibri" panose="020F0502020204030204" pitchFamily="34" charset="0"/>
              </a:rPr>
              <a:t>Rev 21:23</a:t>
            </a:r>
            <a:endParaRPr lang="en-AU" sz="900" dirty="0">
              <a:solidFill>
                <a:srgbClr val="C00000"/>
              </a:solidFill>
              <a:latin typeface="Calibri" panose="020F0502020204030204" pitchFamily="34" charset="0"/>
              <a:ea typeface="Calibri" panose="020F0502020204030204" pitchFamily="34" charset="0"/>
              <a:cs typeface="Calibri" panose="020F0502020204030204" pitchFamily="34" charset="0"/>
            </a:endParaRPr>
          </a:p>
          <a:p>
            <a:r>
              <a:rPr lang="en-AU" sz="900" b="1" i="1" dirty="0">
                <a:latin typeface="Calibri" panose="020F0502020204030204" pitchFamily="34" charset="0"/>
                <a:ea typeface="Calibri" panose="020F0502020204030204" pitchFamily="34" charset="0"/>
                <a:cs typeface="Calibri" panose="020F0502020204030204" pitchFamily="34" charset="0"/>
              </a:rPr>
              <a:t>The brightness of God </a:t>
            </a:r>
            <a:endParaRPr lang="en-AU" sz="900" dirty="0">
              <a:latin typeface="Calibri" panose="020F0502020204030204" pitchFamily="34" charset="0"/>
              <a:ea typeface="Calibri" panose="020F0502020204030204" pitchFamily="34" charset="0"/>
              <a:cs typeface="Calibri" panose="020F0502020204030204" pitchFamily="34" charset="0"/>
            </a:endParaRPr>
          </a:p>
          <a:p>
            <a:r>
              <a:rPr lang="en-AU" sz="900" b="1" i="1" dirty="0">
                <a:latin typeface="Calibri" panose="020F0502020204030204" pitchFamily="34" charset="0"/>
                <a:ea typeface="Calibri" panose="020F0502020204030204" pitchFamily="34" charset="0"/>
                <a:cs typeface="Calibri" panose="020F0502020204030204" pitchFamily="34" charset="0"/>
              </a:rPr>
              <a:t>illumined the holy city Jerusalem, </a:t>
            </a:r>
            <a:endParaRPr lang="en-AU" sz="900" dirty="0">
              <a:latin typeface="Calibri" panose="020F0502020204030204" pitchFamily="34" charset="0"/>
              <a:ea typeface="Calibri" panose="020F0502020204030204" pitchFamily="34" charset="0"/>
              <a:cs typeface="Calibri" panose="020F0502020204030204" pitchFamily="34" charset="0"/>
            </a:endParaRPr>
          </a:p>
          <a:p>
            <a:r>
              <a:rPr lang="en-AU" sz="900" b="1" i="1" dirty="0">
                <a:latin typeface="Calibri" panose="020F0502020204030204" pitchFamily="34" charset="0"/>
                <a:ea typeface="Calibri" panose="020F0502020204030204" pitchFamily="34" charset="0"/>
                <a:cs typeface="Calibri" panose="020F0502020204030204" pitchFamily="34" charset="0"/>
              </a:rPr>
              <a:t>and the nations will walk by its light.</a:t>
            </a:r>
            <a:endParaRPr lang="en-AU" dirty="0"/>
          </a:p>
        </p:txBody>
      </p:sp>
      <p:sp>
        <p:nvSpPr>
          <p:cNvPr id="25" name="TextBox 24">
            <a:extLst>
              <a:ext uri="{FF2B5EF4-FFF2-40B4-BE49-F238E27FC236}">
                <a16:creationId xmlns:a16="http://schemas.microsoft.com/office/drawing/2014/main" id="{36C02C6E-9A23-13A5-C068-F0FB70500873}"/>
              </a:ext>
            </a:extLst>
          </p:cNvPr>
          <p:cNvSpPr txBox="1"/>
          <p:nvPr/>
        </p:nvSpPr>
        <p:spPr>
          <a:xfrm>
            <a:off x="8708241" y="9781731"/>
            <a:ext cx="4819969" cy="861774"/>
          </a:xfrm>
          <a:prstGeom prst="rect">
            <a:avLst/>
          </a:prstGeom>
          <a:noFill/>
        </p:spPr>
        <p:txBody>
          <a:bodyPr wrap="square" rtlCol="0">
            <a:spAutoFit/>
          </a:bodyPr>
          <a:lstStyle/>
          <a:p>
            <a:r>
              <a:rPr lang="en-AU" sz="1000" dirty="0">
                <a:latin typeface="Calibri" panose="020F0502020204030204" pitchFamily="34" charset="0"/>
                <a:ea typeface="Calibri" panose="020F0502020204030204" pitchFamily="34" charset="0"/>
                <a:cs typeface="Calibri" panose="020F0502020204030204" pitchFamily="34" charset="0"/>
              </a:rPr>
              <a:t>Online Safeguarding Training Modules are always available for those in ministry and all in our parish community.  The modules offer valuable insights into recognising abuse and protecting those in our community who are vulnerable.  All modules are free and can be completed at your own pace.  To register for these learning modules:  </a:t>
            </a:r>
            <a:r>
              <a:rPr lang="en-AU" sz="1000" u="sng" dirty="0">
                <a:latin typeface="Calibri" panose="020F0502020204030204" pitchFamily="34" charset="0"/>
                <a:ea typeface="Calibri" panose="020F0502020204030204" pitchFamily="34" charset="0"/>
                <a:cs typeface="Calibri" panose="020F0502020204030204" pitchFamily="34" charset="0"/>
                <a:hlinkClick r:id="rId12"/>
              </a:rPr>
              <a:t>https://learning.safeguarding.org.au/</a:t>
            </a:r>
            <a:endParaRPr lang="en-AU" dirty="0"/>
          </a:p>
        </p:txBody>
      </p:sp>
      <p:sp>
        <p:nvSpPr>
          <p:cNvPr id="26" name="TextBox 25">
            <a:extLst>
              <a:ext uri="{FF2B5EF4-FFF2-40B4-BE49-F238E27FC236}">
                <a16:creationId xmlns:a16="http://schemas.microsoft.com/office/drawing/2014/main" id="{4266F410-F02E-6FD7-1282-43A1FFA56997}"/>
              </a:ext>
            </a:extLst>
          </p:cNvPr>
          <p:cNvSpPr txBox="1"/>
          <p:nvPr/>
        </p:nvSpPr>
        <p:spPr>
          <a:xfrm>
            <a:off x="8708241" y="5456116"/>
            <a:ext cx="2399323" cy="307777"/>
          </a:xfrm>
          <a:prstGeom prst="rect">
            <a:avLst/>
          </a:prstGeom>
          <a:noFill/>
        </p:spPr>
        <p:txBody>
          <a:bodyPr wrap="square" rtlCol="0">
            <a:spAutoFit/>
          </a:bodyPr>
          <a:lstStyle/>
          <a:p>
            <a:r>
              <a:rPr lang="en-AU" sz="1400" b="1" cap="small" dirty="0">
                <a:solidFill>
                  <a:srgbClr val="C00000"/>
                </a:solidFill>
                <a:latin typeface="Calibri" panose="020F0502020204030204" pitchFamily="34" charset="0"/>
                <a:ea typeface="Calibri" panose="020F0502020204030204" pitchFamily="34" charset="0"/>
                <a:cs typeface="Calibri" panose="020F0502020204030204" pitchFamily="34" charset="0"/>
              </a:rPr>
              <a:t>Pentecost Sunday - Vigil Mass</a:t>
            </a:r>
            <a:endParaRPr lang="en-AU" dirty="0"/>
          </a:p>
        </p:txBody>
      </p:sp>
      <p:sp>
        <p:nvSpPr>
          <p:cNvPr id="27" name="TextBox 26">
            <a:extLst>
              <a:ext uri="{FF2B5EF4-FFF2-40B4-BE49-F238E27FC236}">
                <a16:creationId xmlns:a16="http://schemas.microsoft.com/office/drawing/2014/main" id="{ABBB8986-A72D-1C04-818C-F79DBE6AA379}"/>
              </a:ext>
            </a:extLst>
          </p:cNvPr>
          <p:cNvSpPr txBox="1"/>
          <p:nvPr/>
        </p:nvSpPr>
        <p:spPr>
          <a:xfrm>
            <a:off x="8739023" y="4282015"/>
            <a:ext cx="4819969" cy="1015663"/>
          </a:xfrm>
          <a:prstGeom prst="rect">
            <a:avLst/>
          </a:prstGeom>
          <a:noFill/>
          <a:ln>
            <a:solidFill>
              <a:srgbClr val="7030A0"/>
            </a:solidFill>
          </a:ln>
        </p:spPr>
        <p:txBody>
          <a:bodyPr wrap="square" rtlCol="0">
            <a:spAutoFit/>
          </a:bodyPr>
          <a:lstStyle/>
          <a:p>
            <a:r>
              <a:rPr lang="en-AU" sz="1000" b="1" dirty="0">
                <a:solidFill>
                  <a:srgbClr val="7030A0"/>
                </a:solidFill>
                <a:latin typeface="Calibri" panose="020F0502020204030204" pitchFamily="34" charset="0"/>
                <a:ea typeface="Calibri" panose="020F0502020204030204" pitchFamily="34" charset="0"/>
                <a:cs typeface="Calibri" panose="020F0502020204030204" pitchFamily="34" charset="0"/>
              </a:rPr>
              <a:t>‘In Memoriam’:  for the month of November</a:t>
            </a:r>
            <a:endParaRPr lang="en-AU" sz="1000" dirty="0">
              <a:solidFill>
                <a:srgbClr val="7030A0"/>
              </a:solidFill>
              <a:latin typeface="Calibri" panose="020F0502020204030204" pitchFamily="34" charset="0"/>
              <a:ea typeface="Calibri" panose="020F0502020204030204" pitchFamily="34" charset="0"/>
              <a:cs typeface="Calibri" panose="020F0502020204030204" pitchFamily="34" charset="0"/>
            </a:endParaRPr>
          </a:p>
          <a:p>
            <a:r>
              <a:rPr lang="en-AU" sz="1000" dirty="0">
                <a:solidFill>
                  <a:srgbClr val="7030A0"/>
                </a:solidFill>
                <a:latin typeface="Calibri" panose="020F0502020204030204" pitchFamily="34" charset="0"/>
                <a:ea typeface="Calibri" panose="020F0502020204030204" pitchFamily="34" charset="0"/>
                <a:cs typeface="Calibri" panose="020F0502020204030204" pitchFamily="34" charset="0"/>
              </a:rPr>
              <a:t>November is a special time to pray for the faithful  departed.                                                                The Church encourages the offering of prayers or Masses.                                                             Envelopes are available in the church for all those wishing                                                                       to offer Mass for deceased loved ones during November. </a:t>
            </a:r>
          </a:p>
          <a:p>
            <a:r>
              <a:rPr lang="en-AU" sz="1000" dirty="0">
                <a:solidFill>
                  <a:srgbClr val="7030A0"/>
                </a:solidFill>
                <a:latin typeface="Calibri" panose="020F0502020204030204" pitchFamily="34" charset="0"/>
                <a:ea typeface="Calibri" panose="020F0502020204030204" pitchFamily="34" charset="0"/>
                <a:cs typeface="Calibri" panose="020F0502020204030204" pitchFamily="34" charset="0"/>
              </a:rPr>
              <a:t>All Mass intentions will be recorded in our ‘In Memoriam’ booklet in the church.  </a:t>
            </a:r>
            <a:endParaRPr lang="en-AU" dirty="0"/>
          </a:p>
        </p:txBody>
      </p:sp>
      <p:pic>
        <p:nvPicPr>
          <p:cNvPr id="1026" name="Picture 2">
            <a:extLst>
              <a:ext uri="{FF2B5EF4-FFF2-40B4-BE49-F238E27FC236}">
                <a16:creationId xmlns:a16="http://schemas.microsoft.com/office/drawing/2014/main" id="{EBA9F20F-8E0F-7412-E95C-DBBC8901798D}"/>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l="11345" t="31508" r="10995" b="20232"/>
          <a:stretch>
            <a:fillRect/>
          </a:stretch>
        </p:blipFill>
        <p:spPr bwMode="auto">
          <a:xfrm>
            <a:off x="12198918" y="4375609"/>
            <a:ext cx="1166812" cy="5794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pic>
        <p:nvPicPr>
          <p:cNvPr id="28" name="Picture 3">
            <a:extLst>
              <a:ext uri="{FF2B5EF4-FFF2-40B4-BE49-F238E27FC236}">
                <a16:creationId xmlns:a16="http://schemas.microsoft.com/office/drawing/2014/main" id="{90CDFF58-E080-27B0-BF17-9C07EAB8C53B}"/>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b="4802"/>
          <a:stretch>
            <a:fillRect/>
          </a:stretch>
        </p:blipFill>
        <p:spPr bwMode="auto">
          <a:xfrm>
            <a:off x="-2967200" y="6144510"/>
            <a:ext cx="1595437" cy="2524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pic>
        <p:nvPicPr>
          <p:cNvPr id="30" name="Picture 5">
            <a:extLst>
              <a:ext uri="{FF2B5EF4-FFF2-40B4-BE49-F238E27FC236}">
                <a16:creationId xmlns:a16="http://schemas.microsoft.com/office/drawing/2014/main" id="{F8F721B4-95C8-E06E-9C83-D36BBBC851E6}"/>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t="12956" b="12459"/>
          <a:stretch>
            <a:fillRect/>
          </a:stretch>
        </p:blipFill>
        <p:spPr bwMode="auto">
          <a:xfrm>
            <a:off x="-2880385" y="6498239"/>
            <a:ext cx="1039813" cy="485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pic>
        <p:nvPicPr>
          <p:cNvPr id="31" name="Picture 6">
            <a:extLst>
              <a:ext uri="{FF2B5EF4-FFF2-40B4-BE49-F238E27FC236}">
                <a16:creationId xmlns:a16="http://schemas.microsoft.com/office/drawing/2014/main" id="{47A167C0-AA56-A213-0184-D8799F947F7B}"/>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2928172" y="7146320"/>
            <a:ext cx="1168400" cy="2365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sp>
        <p:nvSpPr>
          <p:cNvPr id="32" name="TextBox 31">
            <a:extLst>
              <a:ext uri="{FF2B5EF4-FFF2-40B4-BE49-F238E27FC236}">
                <a16:creationId xmlns:a16="http://schemas.microsoft.com/office/drawing/2014/main" id="{DAB7315A-4C5F-EB0D-5129-99A2650E380A}"/>
              </a:ext>
            </a:extLst>
          </p:cNvPr>
          <p:cNvSpPr txBox="1"/>
          <p:nvPr/>
        </p:nvSpPr>
        <p:spPr>
          <a:xfrm>
            <a:off x="11440509" y="5493346"/>
            <a:ext cx="2378809" cy="1938992"/>
          </a:xfrm>
          <a:prstGeom prst="rect">
            <a:avLst/>
          </a:prstGeom>
          <a:noFill/>
          <a:ln>
            <a:solidFill>
              <a:srgbClr val="7030A0"/>
            </a:solidFill>
          </a:ln>
        </p:spPr>
        <p:txBody>
          <a:bodyPr wrap="square" rtlCol="0">
            <a:spAutoFit/>
          </a:bodyPr>
          <a:lstStyle/>
          <a:p>
            <a:r>
              <a:rPr lang="en-AU" sz="1000" b="1" dirty="0">
                <a:latin typeface="Calibri" panose="020F0502020204030204" pitchFamily="34" charset="0"/>
                <a:ea typeface="Calibri" panose="020F0502020204030204" pitchFamily="34" charset="0"/>
                <a:cs typeface="Calibri" panose="020F0502020204030204" pitchFamily="34" charset="0"/>
              </a:rPr>
              <a:t>All Souls’ Day Masses: 2 November</a:t>
            </a:r>
            <a:endParaRPr lang="en-AU" sz="1000" dirty="0">
              <a:latin typeface="Calibri" panose="020F0502020204030204" pitchFamily="34" charset="0"/>
              <a:ea typeface="Calibri" panose="020F0502020204030204" pitchFamily="34" charset="0"/>
              <a:cs typeface="Calibri" panose="020F0502020204030204" pitchFamily="34" charset="0"/>
            </a:endParaRPr>
          </a:p>
          <a:p>
            <a:r>
              <a:rPr lang="en-AU" sz="1000" dirty="0">
                <a:latin typeface="Calibri" panose="020F0502020204030204" pitchFamily="34" charset="0"/>
                <a:ea typeface="Calibri" panose="020F0502020204030204" pitchFamily="34" charset="0"/>
                <a:cs typeface="Calibri" panose="020F0502020204030204" pitchFamily="34" charset="0"/>
              </a:rPr>
              <a:t>To commemorate </a:t>
            </a:r>
          </a:p>
          <a:p>
            <a:r>
              <a:rPr lang="en-AU" sz="1000" dirty="0">
                <a:latin typeface="Calibri" panose="020F0502020204030204" pitchFamily="34" charset="0"/>
                <a:ea typeface="Calibri" panose="020F0502020204030204" pitchFamily="34" charset="0"/>
                <a:cs typeface="Calibri" panose="020F0502020204030204" pitchFamily="34" charset="0"/>
              </a:rPr>
              <a:t>All Souls’ Day on</a:t>
            </a:r>
          </a:p>
          <a:p>
            <a:r>
              <a:rPr lang="en-AU" sz="1000" dirty="0">
                <a:latin typeface="Calibri" panose="020F0502020204030204" pitchFamily="34" charset="0"/>
                <a:ea typeface="Calibri" panose="020F0502020204030204" pitchFamily="34" charset="0"/>
                <a:cs typeface="Calibri" panose="020F0502020204030204" pitchFamily="34" charset="0"/>
              </a:rPr>
              <a:t> </a:t>
            </a:r>
          </a:p>
          <a:p>
            <a:r>
              <a:rPr lang="en-AU" sz="1000" b="1" dirty="0">
                <a:latin typeface="Calibri" panose="020F0502020204030204" pitchFamily="34" charset="0"/>
                <a:ea typeface="Calibri" panose="020F0502020204030204" pitchFamily="34" charset="0"/>
                <a:cs typeface="Calibri" panose="020F0502020204030204" pitchFamily="34" charset="0"/>
              </a:rPr>
              <a:t>Wednesday</a:t>
            </a:r>
            <a:endParaRPr lang="en-AU" sz="1000" dirty="0">
              <a:latin typeface="Calibri" panose="020F0502020204030204" pitchFamily="34" charset="0"/>
              <a:ea typeface="Calibri" panose="020F0502020204030204" pitchFamily="34" charset="0"/>
              <a:cs typeface="Calibri" panose="020F0502020204030204" pitchFamily="34" charset="0"/>
            </a:endParaRPr>
          </a:p>
          <a:p>
            <a:r>
              <a:rPr lang="en-AU" sz="1000" b="1" dirty="0">
                <a:latin typeface="Calibri" panose="020F0502020204030204" pitchFamily="34" charset="0"/>
                <a:ea typeface="Calibri" panose="020F0502020204030204" pitchFamily="34" charset="0"/>
                <a:cs typeface="Calibri" panose="020F0502020204030204" pitchFamily="34" charset="0"/>
              </a:rPr>
              <a:t>2 November 2022</a:t>
            </a:r>
            <a:endParaRPr lang="en-AU" sz="1000" dirty="0">
              <a:latin typeface="Calibri" panose="020F0502020204030204" pitchFamily="34" charset="0"/>
              <a:ea typeface="Calibri" panose="020F0502020204030204" pitchFamily="34" charset="0"/>
              <a:cs typeface="Calibri" panose="020F0502020204030204" pitchFamily="34" charset="0"/>
            </a:endParaRPr>
          </a:p>
          <a:p>
            <a:r>
              <a:rPr lang="en-AU" sz="1000" dirty="0">
                <a:latin typeface="Calibri" panose="020F0502020204030204" pitchFamily="34" charset="0"/>
                <a:ea typeface="Calibri" panose="020F0502020204030204" pitchFamily="34" charset="0"/>
                <a:cs typeface="Calibri" panose="020F0502020204030204" pitchFamily="34" charset="0"/>
              </a:rPr>
              <a:t> </a:t>
            </a:r>
          </a:p>
          <a:p>
            <a:r>
              <a:rPr lang="en-AU" sz="1000" dirty="0">
                <a:latin typeface="Calibri" panose="020F0502020204030204" pitchFamily="34" charset="0"/>
                <a:ea typeface="Calibri" panose="020F0502020204030204" pitchFamily="34" charset="0"/>
                <a:cs typeface="Calibri" panose="020F0502020204030204" pitchFamily="34" charset="0"/>
              </a:rPr>
              <a:t>Mass will be </a:t>
            </a:r>
          </a:p>
          <a:p>
            <a:r>
              <a:rPr lang="en-AU" sz="1000" dirty="0">
                <a:latin typeface="Calibri" panose="020F0502020204030204" pitchFamily="34" charset="0"/>
                <a:ea typeface="Calibri" panose="020F0502020204030204" pitchFamily="34" charset="0"/>
                <a:cs typeface="Calibri" panose="020F0502020204030204" pitchFamily="34" charset="0"/>
              </a:rPr>
              <a:t>celebrated as follows:</a:t>
            </a:r>
          </a:p>
          <a:p>
            <a:r>
              <a:rPr lang="en-AU" sz="1000" dirty="0">
                <a:latin typeface="Calibri" panose="020F0502020204030204" pitchFamily="34" charset="0"/>
                <a:ea typeface="Calibri" panose="020F0502020204030204" pitchFamily="34" charset="0"/>
                <a:cs typeface="Calibri" panose="020F0502020204030204" pitchFamily="34" charset="0"/>
              </a:rPr>
              <a:t> </a:t>
            </a:r>
          </a:p>
          <a:p>
            <a:r>
              <a:rPr lang="en-AU" sz="1000" b="1" dirty="0">
                <a:latin typeface="Calibri" panose="020F0502020204030204" pitchFamily="34" charset="0"/>
                <a:ea typeface="Calibri" panose="020F0502020204030204" pitchFamily="34" charset="0"/>
                <a:cs typeface="Calibri" panose="020F0502020204030204" pitchFamily="34" charset="0"/>
              </a:rPr>
              <a:t>Sacred Heart Westmead</a:t>
            </a:r>
            <a:r>
              <a:rPr lang="en-AU" sz="1000" dirty="0">
                <a:latin typeface="Calibri" panose="020F0502020204030204" pitchFamily="34" charset="0"/>
                <a:ea typeface="Calibri" panose="020F0502020204030204" pitchFamily="34" charset="0"/>
                <a:cs typeface="Calibri" panose="020F0502020204030204" pitchFamily="34" charset="0"/>
              </a:rPr>
              <a:t>:      </a:t>
            </a:r>
            <a:r>
              <a:rPr lang="en-AU" sz="1000" b="1" dirty="0">
                <a:latin typeface="Calibri" panose="020F0502020204030204" pitchFamily="34" charset="0"/>
                <a:ea typeface="Calibri" panose="020F0502020204030204" pitchFamily="34" charset="0"/>
                <a:cs typeface="Calibri" panose="020F0502020204030204" pitchFamily="34" charset="0"/>
              </a:rPr>
              <a:t>9am &amp; 7pm</a:t>
            </a:r>
            <a:endParaRPr lang="en-AU" sz="1000" dirty="0">
              <a:latin typeface="Calibri" panose="020F0502020204030204" pitchFamily="34" charset="0"/>
              <a:ea typeface="Calibri" panose="020F0502020204030204" pitchFamily="34" charset="0"/>
              <a:cs typeface="Calibri" panose="020F0502020204030204" pitchFamily="34" charset="0"/>
            </a:endParaRPr>
          </a:p>
          <a:p>
            <a:r>
              <a:rPr lang="en-AU" sz="1000" dirty="0">
                <a:latin typeface="Calibri" panose="020F0502020204030204" pitchFamily="34" charset="0"/>
                <a:ea typeface="Calibri" panose="020F0502020204030204" pitchFamily="34" charset="0"/>
                <a:cs typeface="Calibri" panose="020F0502020204030204" pitchFamily="34" charset="0"/>
              </a:rPr>
              <a:t>                           </a:t>
            </a:r>
            <a:endParaRPr lang="en-AU" dirty="0"/>
          </a:p>
        </p:txBody>
      </p:sp>
      <p:pic>
        <p:nvPicPr>
          <p:cNvPr id="33" name="Picture 7" descr="Related image">
            <a:extLst>
              <a:ext uri="{FF2B5EF4-FFF2-40B4-BE49-F238E27FC236}">
                <a16:creationId xmlns:a16="http://schemas.microsoft.com/office/drawing/2014/main" id="{355172D7-C24E-8BA2-3FF1-9F54E234FB58}"/>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l="23563" r="12102"/>
          <a:stretch>
            <a:fillRect/>
          </a:stretch>
        </p:blipFill>
        <p:spPr bwMode="auto">
          <a:xfrm>
            <a:off x="12782324" y="6075039"/>
            <a:ext cx="912813" cy="7096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4" name="TextBox 33">
            <a:extLst>
              <a:ext uri="{FF2B5EF4-FFF2-40B4-BE49-F238E27FC236}">
                <a16:creationId xmlns:a16="http://schemas.microsoft.com/office/drawing/2014/main" id="{A27CD14B-D955-391C-AD3C-4E7EE345F8EA}"/>
              </a:ext>
            </a:extLst>
          </p:cNvPr>
          <p:cNvSpPr txBox="1"/>
          <p:nvPr/>
        </p:nvSpPr>
        <p:spPr>
          <a:xfrm>
            <a:off x="-7730274" y="969220"/>
            <a:ext cx="4671695" cy="2554545"/>
          </a:xfrm>
          <a:prstGeom prst="rect">
            <a:avLst/>
          </a:prstGeom>
          <a:noFill/>
          <a:ln>
            <a:solidFill>
              <a:srgbClr val="7030A0"/>
            </a:solidFill>
          </a:ln>
        </p:spPr>
        <p:txBody>
          <a:bodyPr wrap="square" rtlCol="0">
            <a:spAutoFit/>
          </a:bodyPr>
          <a:lstStyle/>
          <a:p>
            <a:r>
              <a:rPr lang="en-AU" sz="1000" b="1" cap="small" dirty="0">
                <a:latin typeface="Calibri" panose="020F0502020204030204" pitchFamily="34" charset="0"/>
                <a:ea typeface="Calibri" panose="020F0502020204030204" pitchFamily="34" charset="0"/>
                <a:cs typeface="Calibri" panose="020F0502020204030204" pitchFamily="34" charset="0"/>
              </a:rPr>
              <a:t>Holy Week &amp; Easter Program</a:t>
            </a:r>
            <a:endParaRPr lang="en-AU" sz="1000" dirty="0">
              <a:latin typeface="Calibri" panose="020F0502020204030204" pitchFamily="34" charset="0"/>
              <a:ea typeface="Calibri" panose="020F0502020204030204" pitchFamily="34" charset="0"/>
              <a:cs typeface="Calibri" panose="020F0502020204030204" pitchFamily="34" charset="0"/>
            </a:endParaRPr>
          </a:p>
          <a:p>
            <a:r>
              <a:rPr lang="en-AU" sz="1000" b="1" i="1" dirty="0">
                <a:latin typeface="Calibri" panose="020F0502020204030204" pitchFamily="34" charset="0"/>
                <a:ea typeface="Calibri" panose="020F0502020204030204" pitchFamily="34" charset="0"/>
                <a:cs typeface="Calibri" panose="020F0502020204030204" pitchFamily="34" charset="0"/>
              </a:rPr>
              <a:t> </a:t>
            </a:r>
            <a:endParaRPr lang="en-AU" sz="1000" dirty="0">
              <a:latin typeface="Calibri" panose="020F0502020204030204" pitchFamily="34" charset="0"/>
              <a:ea typeface="Calibri" panose="020F0502020204030204" pitchFamily="34" charset="0"/>
              <a:cs typeface="Calibri" panose="020F0502020204030204" pitchFamily="34" charset="0"/>
            </a:endParaRPr>
          </a:p>
          <a:p>
            <a:r>
              <a:rPr lang="en-AU" sz="1000" b="1" i="1" dirty="0">
                <a:latin typeface="Calibri" panose="020F0502020204030204" pitchFamily="34" charset="0"/>
                <a:ea typeface="Calibri" panose="020F0502020204030204" pitchFamily="34" charset="0"/>
                <a:cs typeface="Calibri" panose="020F0502020204030204" pitchFamily="34" charset="0"/>
              </a:rPr>
              <a:t>Passion/ Palm Sunday	April 12/13 Mass       6pm, 8am, 9.30am</a:t>
            </a:r>
            <a:endParaRPr lang="en-AU" sz="1000" dirty="0">
              <a:latin typeface="Calibri" panose="020F0502020204030204" pitchFamily="34" charset="0"/>
              <a:ea typeface="Calibri" panose="020F0502020204030204" pitchFamily="34" charset="0"/>
              <a:cs typeface="Calibri" panose="020F0502020204030204" pitchFamily="34" charset="0"/>
            </a:endParaRPr>
          </a:p>
          <a:p>
            <a:r>
              <a:rPr lang="en-AU" sz="1000" b="1" i="1" dirty="0">
                <a:latin typeface="Calibri" panose="020F0502020204030204" pitchFamily="34" charset="0"/>
                <a:ea typeface="Calibri" panose="020F0502020204030204" pitchFamily="34" charset="0"/>
                <a:cs typeface="Calibri" panose="020F0502020204030204" pitchFamily="34" charset="0"/>
              </a:rPr>
              <a:t>				(with Blessing of Palms &amp; Procession)</a:t>
            </a:r>
            <a:endParaRPr lang="en-AU" sz="1000" dirty="0">
              <a:latin typeface="Calibri" panose="020F0502020204030204" pitchFamily="34" charset="0"/>
              <a:ea typeface="Calibri" panose="020F0502020204030204" pitchFamily="34" charset="0"/>
              <a:cs typeface="Calibri" panose="020F0502020204030204" pitchFamily="34" charset="0"/>
            </a:endParaRPr>
          </a:p>
          <a:p>
            <a:r>
              <a:rPr lang="en-AU" sz="1000" b="1" i="1" dirty="0">
                <a:latin typeface="Calibri" panose="020F0502020204030204" pitchFamily="34" charset="0"/>
                <a:ea typeface="Calibri" panose="020F0502020204030204" pitchFamily="34" charset="0"/>
                <a:cs typeface="Calibri" panose="020F0502020204030204" pitchFamily="34" charset="0"/>
              </a:rPr>
              <a:t>Holy Monday</a:t>
            </a:r>
            <a:r>
              <a:rPr lang="en-AU" sz="1000" b="1" dirty="0">
                <a:latin typeface="Calibri" panose="020F0502020204030204" pitchFamily="34" charset="0"/>
                <a:ea typeface="Calibri" panose="020F0502020204030204" pitchFamily="34" charset="0"/>
                <a:cs typeface="Calibri" panose="020F0502020204030204" pitchFamily="34" charset="0"/>
              </a:rPr>
              <a:t>	</a:t>
            </a:r>
            <a:r>
              <a:rPr lang="en-AU" sz="1000" b="1" i="1" dirty="0">
                <a:latin typeface="Calibri" panose="020F0502020204030204" pitchFamily="34" charset="0"/>
                <a:ea typeface="Calibri" panose="020F0502020204030204" pitchFamily="34" charset="0"/>
                <a:cs typeface="Calibri" panose="020F0502020204030204" pitchFamily="34" charset="0"/>
              </a:rPr>
              <a:t>	April 14 Mass		           9am </a:t>
            </a:r>
            <a:endParaRPr lang="en-AU" sz="1000" dirty="0">
              <a:latin typeface="Calibri" panose="020F0502020204030204" pitchFamily="34" charset="0"/>
              <a:ea typeface="Calibri" panose="020F0502020204030204" pitchFamily="34" charset="0"/>
              <a:cs typeface="Calibri" panose="020F0502020204030204" pitchFamily="34" charset="0"/>
            </a:endParaRPr>
          </a:p>
          <a:p>
            <a:r>
              <a:rPr lang="en-AU" sz="1000" b="1" i="1" dirty="0">
                <a:latin typeface="Calibri" panose="020F0502020204030204" pitchFamily="34" charset="0"/>
                <a:ea typeface="Calibri" panose="020F0502020204030204" pitchFamily="34" charset="0"/>
                <a:cs typeface="Calibri" panose="020F0502020204030204" pitchFamily="34" charset="0"/>
              </a:rPr>
              <a:t>Holy Tuesday</a:t>
            </a:r>
            <a:r>
              <a:rPr lang="en-AU" sz="1000" b="1" dirty="0">
                <a:latin typeface="Calibri" panose="020F0502020204030204" pitchFamily="34" charset="0"/>
                <a:ea typeface="Calibri" panose="020F0502020204030204" pitchFamily="34" charset="0"/>
                <a:cs typeface="Calibri" panose="020F0502020204030204" pitchFamily="34" charset="0"/>
              </a:rPr>
              <a:t>	</a:t>
            </a:r>
            <a:r>
              <a:rPr lang="en-AU" sz="1000" b="1" i="1" dirty="0">
                <a:latin typeface="Calibri" panose="020F0502020204030204" pitchFamily="34" charset="0"/>
                <a:ea typeface="Calibri" panose="020F0502020204030204" pitchFamily="34" charset="0"/>
                <a:cs typeface="Calibri" panose="020F0502020204030204" pitchFamily="34" charset="0"/>
              </a:rPr>
              <a:t>	April 15 Mass		           9am </a:t>
            </a:r>
            <a:endParaRPr lang="en-AU" sz="1000" dirty="0">
              <a:latin typeface="Calibri" panose="020F0502020204030204" pitchFamily="34" charset="0"/>
              <a:ea typeface="Calibri" panose="020F0502020204030204" pitchFamily="34" charset="0"/>
              <a:cs typeface="Calibri" panose="020F0502020204030204" pitchFamily="34" charset="0"/>
            </a:endParaRPr>
          </a:p>
          <a:p>
            <a:r>
              <a:rPr lang="en-AU" sz="1000" b="1" i="1" dirty="0">
                <a:latin typeface="Calibri" panose="020F0502020204030204" pitchFamily="34" charset="0"/>
                <a:ea typeface="Calibri" panose="020F0502020204030204" pitchFamily="34" charset="0"/>
                <a:cs typeface="Calibri" panose="020F0502020204030204" pitchFamily="34" charset="0"/>
              </a:rPr>
              <a:t>Holy Wednesday</a:t>
            </a:r>
            <a:r>
              <a:rPr lang="en-AU" sz="1000" b="1" dirty="0">
                <a:latin typeface="Calibri" panose="020F0502020204030204" pitchFamily="34" charset="0"/>
                <a:ea typeface="Calibri" panose="020F0502020204030204" pitchFamily="34" charset="0"/>
                <a:cs typeface="Calibri" panose="020F0502020204030204" pitchFamily="34" charset="0"/>
              </a:rPr>
              <a:t>	</a:t>
            </a:r>
            <a:r>
              <a:rPr lang="en-AU" sz="1000" b="1" i="1" dirty="0">
                <a:latin typeface="Calibri" panose="020F0502020204030204" pitchFamily="34" charset="0"/>
                <a:ea typeface="Calibri" panose="020F0502020204030204" pitchFamily="34" charset="0"/>
                <a:cs typeface="Calibri" panose="020F0502020204030204" pitchFamily="34" charset="0"/>
              </a:rPr>
              <a:t>	April 16 Mass		           9am </a:t>
            </a:r>
            <a:endParaRPr lang="en-AU" sz="1000" dirty="0">
              <a:latin typeface="Calibri" panose="020F0502020204030204" pitchFamily="34" charset="0"/>
              <a:ea typeface="Calibri" panose="020F0502020204030204" pitchFamily="34" charset="0"/>
              <a:cs typeface="Calibri" panose="020F0502020204030204" pitchFamily="34" charset="0"/>
            </a:endParaRPr>
          </a:p>
          <a:p>
            <a:r>
              <a:rPr lang="en-AU" sz="1000" b="1" i="1" dirty="0">
                <a:latin typeface="Calibri" panose="020F0502020204030204" pitchFamily="34" charset="0"/>
                <a:ea typeface="Calibri" panose="020F0502020204030204" pitchFamily="34" charset="0"/>
                <a:cs typeface="Calibri" panose="020F0502020204030204" pitchFamily="34" charset="0"/>
              </a:rPr>
              <a:t>Holy Thursday</a:t>
            </a:r>
            <a:r>
              <a:rPr lang="en-AU" sz="1000" b="1" dirty="0">
                <a:latin typeface="Calibri" panose="020F0502020204030204" pitchFamily="34" charset="0"/>
                <a:ea typeface="Calibri" panose="020F0502020204030204" pitchFamily="34" charset="0"/>
                <a:cs typeface="Calibri" panose="020F0502020204030204" pitchFamily="34" charset="0"/>
              </a:rPr>
              <a:t>	</a:t>
            </a:r>
            <a:r>
              <a:rPr lang="en-AU" sz="1000" b="1" i="1" dirty="0">
                <a:latin typeface="Calibri" panose="020F0502020204030204" pitchFamily="34" charset="0"/>
                <a:ea typeface="Calibri" panose="020F0502020204030204" pitchFamily="34" charset="0"/>
                <a:cs typeface="Calibri" panose="020F0502020204030204" pitchFamily="34" charset="0"/>
              </a:rPr>
              <a:t>	April 17 </a:t>
            </a:r>
            <a:endParaRPr lang="en-AU" sz="1000" dirty="0">
              <a:latin typeface="Calibri" panose="020F0502020204030204" pitchFamily="34" charset="0"/>
              <a:ea typeface="Calibri" panose="020F0502020204030204" pitchFamily="34" charset="0"/>
              <a:cs typeface="Calibri" panose="020F0502020204030204" pitchFamily="34" charset="0"/>
            </a:endParaRPr>
          </a:p>
          <a:p>
            <a:r>
              <a:rPr lang="en-AU" sz="1000" b="1" i="1" dirty="0">
                <a:latin typeface="Calibri" panose="020F0502020204030204" pitchFamily="34" charset="0"/>
                <a:ea typeface="Calibri" panose="020F0502020204030204" pitchFamily="34" charset="0"/>
                <a:cs typeface="Calibri" panose="020F0502020204030204" pitchFamily="34" charset="0"/>
              </a:rPr>
              <a:t>				Mass of the Lord’s Supper	           7pm</a:t>
            </a:r>
            <a:endParaRPr lang="en-AU" sz="1000" dirty="0">
              <a:latin typeface="Calibri" panose="020F0502020204030204" pitchFamily="34" charset="0"/>
              <a:ea typeface="Calibri" panose="020F0502020204030204" pitchFamily="34" charset="0"/>
              <a:cs typeface="Calibri" panose="020F0502020204030204" pitchFamily="34" charset="0"/>
            </a:endParaRPr>
          </a:p>
          <a:p>
            <a:r>
              <a:rPr lang="en-AU" sz="1000" b="1" i="1" dirty="0">
                <a:latin typeface="Calibri" panose="020F0502020204030204" pitchFamily="34" charset="0"/>
                <a:ea typeface="Calibri" panose="020F0502020204030204" pitchFamily="34" charset="0"/>
                <a:cs typeface="Calibri" panose="020F0502020204030204" pitchFamily="34" charset="0"/>
              </a:rPr>
              <a:t>				Solemn Reservation until 10pm</a:t>
            </a:r>
            <a:endParaRPr lang="en-AU" sz="1000" dirty="0">
              <a:latin typeface="Calibri" panose="020F0502020204030204" pitchFamily="34" charset="0"/>
              <a:ea typeface="Calibri" panose="020F0502020204030204" pitchFamily="34" charset="0"/>
              <a:cs typeface="Calibri" panose="020F0502020204030204" pitchFamily="34" charset="0"/>
            </a:endParaRPr>
          </a:p>
          <a:p>
            <a:r>
              <a:rPr lang="en-AU" sz="1000" b="1" i="1" dirty="0">
                <a:latin typeface="Calibri" panose="020F0502020204030204" pitchFamily="34" charset="0"/>
                <a:ea typeface="Calibri" panose="020F0502020204030204" pitchFamily="34" charset="0"/>
                <a:cs typeface="Calibri" panose="020F0502020204030204" pitchFamily="34" charset="0"/>
              </a:rPr>
              <a:t>Friday of Passion of Lord	April 18</a:t>
            </a:r>
            <a:endParaRPr lang="en-AU" sz="1000" dirty="0">
              <a:latin typeface="Calibri" panose="020F0502020204030204" pitchFamily="34" charset="0"/>
              <a:ea typeface="Calibri" panose="020F0502020204030204" pitchFamily="34" charset="0"/>
              <a:cs typeface="Calibri" panose="020F0502020204030204" pitchFamily="34" charset="0"/>
            </a:endParaRPr>
          </a:p>
          <a:p>
            <a:r>
              <a:rPr lang="en-AU" sz="1000" b="1" i="1" dirty="0">
                <a:latin typeface="Calibri" panose="020F0502020204030204" pitchFamily="34" charset="0"/>
                <a:ea typeface="Calibri" panose="020F0502020204030204" pitchFamily="34" charset="0"/>
                <a:cs typeface="Calibri" panose="020F0502020204030204" pitchFamily="34" charset="0"/>
              </a:rPr>
              <a:t>				Way of the Cross	                             10am</a:t>
            </a:r>
            <a:endParaRPr lang="en-AU" sz="1000" dirty="0">
              <a:latin typeface="Calibri" panose="020F0502020204030204" pitchFamily="34" charset="0"/>
              <a:ea typeface="Calibri" panose="020F0502020204030204" pitchFamily="34" charset="0"/>
              <a:cs typeface="Calibri" panose="020F0502020204030204" pitchFamily="34" charset="0"/>
            </a:endParaRPr>
          </a:p>
          <a:p>
            <a:r>
              <a:rPr lang="en-AU" sz="1000" b="1" i="1" dirty="0">
                <a:latin typeface="Calibri" panose="020F0502020204030204" pitchFamily="34" charset="0"/>
                <a:ea typeface="Calibri" panose="020F0502020204030204" pitchFamily="34" charset="0"/>
                <a:cs typeface="Calibri" panose="020F0502020204030204" pitchFamily="34" charset="0"/>
              </a:rPr>
              <a:t>			Celebration of the Lord’s Passion     3pm   </a:t>
            </a:r>
            <a:endParaRPr lang="en-AU" sz="1000" dirty="0">
              <a:latin typeface="Calibri" panose="020F0502020204030204" pitchFamily="34" charset="0"/>
              <a:ea typeface="Calibri" panose="020F0502020204030204" pitchFamily="34" charset="0"/>
              <a:cs typeface="Calibri" panose="020F0502020204030204" pitchFamily="34" charset="0"/>
            </a:endParaRPr>
          </a:p>
          <a:p>
            <a:r>
              <a:rPr lang="en-AU" sz="1000" b="1" i="1" dirty="0">
                <a:latin typeface="Calibri" panose="020F0502020204030204" pitchFamily="34" charset="0"/>
                <a:ea typeface="Calibri" panose="020F0502020204030204" pitchFamily="34" charset="0"/>
                <a:cs typeface="Calibri" panose="020F0502020204030204" pitchFamily="34" charset="0"/>
              </a:rPr>
              <a:t>Holy Saturday		April 19</a:t>
            </a:r>
            <a:endParaRPr lang="en-AU" sz="1000" dirty="0">
              <a:latin typeface="Calibri" panose="020F0502020204030204" pitchFamily="34" charset="0"/>
              <a:ea typeface="Calibri" panose="020F0502020204030204" pitchFamily="34" charset="0"/>
              <a:cs typeface="Calibri" panose="020F0502020204030204" pitchFamily="34" charset="0"/>
            </a:endParaRPr>
          </a:p>
          <a:p>
            <a:r>
              <a:rPr lang="en-AU" sz="1000" b="1" i="1" dirty="0">
                <a:latin typeface="Calibri" panose="020F0502020204030204" pitchFamily="34" charset="0"/>
                <a:ea typeface="Calibri" panose="020F0502020204030204" pitchFamily="34" charset="0"/>
                <a:cs typeface="Calibri" panose="020F0502020204030204" pitchFamily="34" charset="0"/>
              </a:rPr>
              <a:t>				Easter Vigil </a:t>
            </a:r>
            <a:r>
              <a:rPr lang="en-AU" sz="1000" i="1" dirty="0">
                <a:latin typeface="Calibri" panose="020F0502020204030204" pitchFamily="34" charset="0"/>
                <a:ea typeface="Calibri" panose="020F0502020204030204" pitchFamily="34" charset="0"/>
                <a:cs typeface="Calibri" panose="020F0502020204030204" pitchFamily="34" charset="0"/>
              </a:rPr>
              <a:t>(including </a:t>
            </a:r>
            <a:r>
              <a:rPr lang="en-AU" sz="1000" i="1" dirty="0" err="1">
                <a:latin typeface="Calibri" panose="020F0502020204030204" pitchFamily="34" charset="0"/>
                <a:ea typeface="Calibri" panose="020F0502020204030204" pitchFamily="34" charset="0"/>
                <a:cs typeface="Calibri" panose="020F0502020204030204" pitchFamily="34" charset="0"/>
              </a:rPr>
              <a:t>Lucernarium</a:t>
            </a:r>
            <a:r>
              <a:rPr lang="en-AU" sz="1000" i="1" dirty="0">
                <a:latin typeface="Calibri" panose="020F0502020204030204" pitchFamily="34" charset="0"/>
                <a:ea typeface="Calibri" panose="020F0502020204030204" pitchFamily="34" charset="0"/>
                <a:cs typeface="Calibri" panose="020F0502020204030204" pitchFamily="34" charset="0"/>
              </a:rPr>
              <a:t>)      </a:t>
            </a:r>
            <a:r>
              <a:rPr lang="en-AU" sz="1000" b="1" i="1" dirty="0">
                <a:latin typeface="Calibri" panose="020F0502020204030204" pitchFamily="34" charset="0"/>
                <a:ea typeface="Calibri" panose="020F0502020204030204" pitchFamily="34" charset="0"/>
                <a:cs typeface="Calibri" panose="020F0502020204030204" pitchFamily="34" charset="0"/>
              </a:rPr>
              <a:t>7pm  </a:t>
            </a:r>
            <a:endParaRPr lang="en-AU" sz="1000" dirty="0">
              <a:latin typeface="Calibri" panose="020F0502020204030204" pitchFamily="34" charset="0"/>
              <a:ea typeface="Calibri" panose="020F0502020204030204" pitchFamily="34" charset="0"/>
              <a:cs typeface="Calibri" panose="020F0502020204030204" pitchFamily="34" charset="0"/>
            </a:endParaRPr>
          </a:p>
          <a:p>
            <a:r>
              <a:rPr lang="en-AU" sz="1000" b="1" i="1" dirty="0">
                <a:latin typeface="Calibri" panose="020F0502020204030204" pitchFamily="34" charset="0"/>
                <a:ea typeface="Calibri" panose="020F0502020204030204" pitchFamily="34" charset="0"/>
                <a:cs typeface="Calibri" panose="020F0502020204030204" pitchFamily="34" charset="0"/>
              </a:rPr>
              <a:t>Sunday of the Resurrection	April 20		                             8am, 9.30am</a:t>
            </a:r>
            <a:endParaRPr lang="en-AU" dirty="0"/>
          </a:p>
        </p:txBody>
      </p:sp>
      <p:sp>
        <p:nvSpPr>
          <p:cNvPr id="35" name="TextBox 34">
            <a:extLst>
              <a:ext uri="{FF2B5EF4-FFF2-40B4-BE49-F238E27FC236}">
                <a16:creationId xmlns:a16="http://schemas.microsoft.com/office/drawing/2014/main" id="{8B98B7CE-ED7B-569B-637C-24616F0C5369}"/>
              </a:ext>
            </a:extLst>
          </p:cNvPr>
          <p:cNvSpPr txBox="1"/>
          <p:nvPr/>
        </p:nvSpPr>
        <p:spPr>
          <a:xfrm>
            <a:off x="-7752434" y="-368795"/>
            <a:ext cx="3941131" cy="1323439"/>
          </a:xfrm>
          <a:prstGeom prst="rect">
            <a:avLst/>
          </a:prstGeom>
          <a:noFill/>
          <a:ln>
            <a:solidFill>
              <a:srgbClr val="0062AC"/>
            </a:solidFill>
          </a:ln>
        </p:spPr>
        <p:txBody>
          <a:bodyPr wrap="square" rtlCol="0">
            <a:spAutoFit/>
          </a:bodyPr>
          <a:lstStyle/>
          <a:p>
            <a:r>
              <a:rPr lang="en-AU" sz="1000" b="1" cap="small" dirty="0">
                <a:latin typeface="Calibri" panose="020F0502020204030204" pitchFamily="34" charset="0"/>
                <a:ea typeface="Calibri" panose="020F0502020204030204" pitchFamily="34" charset="0"/>
                <a:cs typeface="Calibri" panose="020F0502020204030204" pitchFamily="34" charset="0"/>
              </a:rPr>
              <a:t>Christmas Mass Program</a:t>
            </a:r>
            <a:endParaRPr lang="en-AU" sz="1000" dirty="0">
              <a:latin typeface="Calibri" panose="020F0502020204030204" pitchFamily="34" charset="0"/>
              <a:ea typeface="Calibri" panose="020F0502020204030204" pitchFamily="34" charset="0"/>
              <a:cs typeface="Calibri" panose="020F0502020204030204" pitchFamily="34" charset="0"/>
            </a:endParaRPr>
          </a:p>
          <a:p>
            <a:r>
              <a:rPr lang="en-AU" sz="1000" b="1" i="1" dirty="0">
                <a:latin typeface="Calibri" panose="020F0502020204030204" pitchFamily="34" charset="0"/>
                <a:ea typeface="Calibri" panose="020F0502020204030204" pitchFamily="34" charset="0"/>
                <a:cs typeface="Calibri" panose="020F0502020204030204" pitchFamily="34" charset="0"/>
              </a:rPr>
              <a:t> </a:t>
            </a:r>
            <a:endParaRPr lang="en-AU" sz="1000" dirty="0">
              <a:latin typeface="Calibri" panose="020F0502020204030204" pitchFamily="34" charset="0"/>
              <a:ea typeface="Calibri" panose="020F0502020204030204" pitchFamily="34" charset="0"/>
              <a:cs typeface="Calibri" panose="020F0502020204030204" pitchFamily="34" charset="0"/>
            </a:endParaRPr>
          </a:p>
          <a:p>
            <a:r>
              <a:rPr lang="en-AU" sz="1000" b="1" i="1" dirty="0">
                <a:latin typeface="Calibri" panose="020F0502020204030204" pitchFamily="34" charset="0"/>
                <a:ea typeface="Calibri" panose="020F0502020204030204" pitchFamily="34" charset="0"/>
                <a:cs typeface="Calibri" panose="020F0502020204030204" pitchFamily="34" charset="0"/>
              </a:rPr>
              <a:t>Dawn Masses</a:t>
            </a:r>
            <a:r>
              <a:rPr lang="en-AU" sz="1000" b="1" dirty="0">
                <a:latin typeface="Calibri" panose="020F0502020204030204" pitchFamily="34" charset="0"/>
                <a:ea typeface="Calibri" panose="020F0502020204030204" pitchFamily="34" charset="0"/>
                <a:cs typeface="Calibri" panose="020F0502020204030204" pitchFamily="34" charset="0"/>
              </a:rPr>
              <a:t>	</a:t>
            </a:r>
            <a:r>
              <a:rPr lang="en-AU" sz="1000" b="1" i="1" dirty="0">
                <a:latin typeface="Calibri" panose="020F0502020204030204" pitchFamily="34" charset="0"/>
                <a:ea typeface="Calibri" panose="020F0502020204030204" pitchFamily="34" charset="0"/>
                <a:cs typeface="Calibri" panose="020F0502020204030204" pitchFamily="34" charset="0"/>
              </a:rPr>
              <a:t>	December 16 - 24	5.30am	</a:t>
            </a:r>
            <a:endParaRPr lang="en-AU" sz="1000" dirty="0">
              <a:latin typeface="Calibri" panose="020F0502020204030204" pitchFamily="34" charset="0"/>
              <a:ea typeface="Calibri" panose="020F0502020204030204" pitchFamily="34" charset="0"/>
              <a:cs typeface="Calibri" panose="020F0502020204030204" pitchFamily="34" charset="0"/>
            </a:endParaRPr>
          </a:p>
          <a:p>
            <a:r>
              <a:rPr lang="en-AU" sz="1000" b="1" i="1" dirty="0">
                <a:latin typeface="Calibri" panose="020F0502020204030204" pitchFamily="34" charset="0"/>
                <a:ea typeface="Calibri" panose="020F0502020204030204" pitchFamily="34" charset="0"/>
                <a:cs typeface="Calibri" panose="020F0502020204030204" pitchFamily="34" charset="0"/>
              </a:rPr>
              <a:t>				(no 9am Mass during this period)	            </a:t>
            </a:r>
            <a:endParaRPr lang="en-AU" sz="1000" dirty="0">
              <a:latin typeface="Calibri" panose="020F0502020204030204" pitchFamily="34" charset="0"/>
              <a:ea typeface="Calibri" panose="020F0502020204030204" pitchFamily="34" charset="0"/>
              <a:cs typeface="Calibri" panose="020F0502020204030204" pitchFamily="34" charset="0"/>
            </a:endParaRPr>
          </a:p>
          <a:p>
            <a:r>
              <a:rPr lang="en-AU" sz="1000" b="1" i="1" dirty="0">
                <a:latin typeface="Calibri" panose="020F0502020204030204" pitchFamily="34" charset="0"/>
                <a:ea typeface="Calibri" panose="020F0502020204030204" pitchFamily="34" charset="0"/>
                <a:cs typeface="Calibri" panose="020F0502020204030204" pitchFamily="34" charset="0"/>
              </a:rPr>
              <a:t>Christmas Eve, Dec 24	Mass with Nativity 	6pm</a:t>
            </a:r>
            <a:endParaRPr lang="en-AU" sz="1000" dirty="0">
              <a:latin typeface="Calibri" panose="020F0502020204030204" pitchFamily="34" charset="0"/>
              <a:ea typeface="Calibri" panose="020F0502020204030204" pitchFamily="34" charset="0"/>
              <a:cs typeface="Calibri" panose="020F0502020204030204" pitchFamily="34" charset="0"/>
            </a:endParaRPr>
          </a:p>
          <a:p>
            <a:r>
              <a:rPr lang="en-AU" sz="1000" b="1" i="1" dirty="0">
                <a:latin typeface="Calibri" panose="020F0502020204030204" pitchFamily="34" charset="0"/>
                <a:ea typeface="Calibri" panose="020F0502020204030204" pitchFamily="34" charset="0"/>
                <a:cs typeface="Calibri" panose="020F0502020204030204" pitchFamily="34" charset="0"/>
              </a:rPr>
              <a:t>				Midnight Mass 		12am</a:t>
            </a:r>
            <a:endParaRPr lang="en-AU" sz="1000" dirty="0">
              <a:latin typeface="Calibri" panose="020F0502020204030204" pitchFamily="34" charset="0"/>
              <a:ea typeface="Calibri" panose="020F0502020204030204" pitchFamily="34" charset="0"/>
              <a:cs typeface="Calibri" panose="020F0502020204030204" pitchFamily="34" charset="0"/>
            </a:endParaRPr>
          </a:p>
          <a:p>
            <a:r>
              <a:rPr lang="en-AU" sz="1000" b="1" i="1" dirty="0">
                <a:latin typeface="Calibri" panose="020F0502020204030204" pitchFamily="34" charset="0"/>
                <a:ea typeface="Calibri" panose="020F0502020204030204" pitchFamily="34" charset="0"/>
                <a:cs typeface="Calibri" panose="020F0502020204030204" pitchFamily="34" charset="0"/>
              </a:rPr>
              <a:t>Christmas Day, Dec 25	Christmas Day Masses	8am &amp; 9.30am</a:t>
            </a:r>
            <a:endParaRPr lang="en-AU" sz="1000" dirty="0">
              <a:latin typeface="Calibri" panose="020F0502020204030204" pitchFamily="34" charset="0"/>
              <a:ea typeface="Calibri" panose="020F0502020204030204" pitchFamily="34" charset="0"/>
              <a:cs typeface="Calibri" panose="020F0502020204030204" pitchFamily="34" charset="0"/>
            </a:endParaRPr>
          </a:p>
          <a:p>
            <a:r>
              <a:rPr lang="en-AU" sz="1000" b="1" i="1" dirty="0">
                <a:latin typeface="Calibri" panose="020F0502020204030204" pitchFamily="34" charset="0"/>
                <a:ea typeface="Calibri" panose="020F0502020204030204" pitchFamily="34" charset="0"/>
                <a:cs typeface="Calibri" panose="020F0502020204030204" pitchFamily="34" charset="0"/>
              </a:rPr>
              <a:t>New Years Day, Jan 1	New Year’s Day Mass	9am</a:t>
            </a:r>
            <a:r>
              <a:rPr lang="en-AU" sz="1000" dirty="0">
                <a:latin typeface="Calibri" panose="020F0502020204030204" pitchFamily="34" charset="0"/>
                <a:ea typeface="Calibri" panose="020F0502020204030204" pitchFamily="34" charset="0"/>
                <a:cs typeface="Calibri" panose="020F0502020204030204" pitchFamily="34" charset="0"/>
              </a:rPr>
              <a:t> </a:t>
            </a:r>
            <a:endParaRPr lang="en-AU" dirty="0"/>
          </a:p>
        </p:txBody>
      </p:sp>
      <p:sp>
        <p:nvSpPr>
          <p:cNvPr id="36" name="TextBox 35">
            <a:extLst>
              <a:ext uri="{FF2B5EF4-FFF2-40B4-BE49-F238E27FC236}">
                <a16:creationId xmlns:a16="http://schemas.microsoft.com/office/drawing/2014/main" id="{6E2A63C6-24AE-3ED3-5C39-DAC92EEE2D03}"/>
              </a:ext>
            </a:extLst>
          </p:cNvPr>
          <p:cNvSpPr txBox="1"/>
          <p:nvPr/>
        </p:nvSpPr>
        <p:spPr>
          <a:xfrm>
            <a:off x="8541535" y="2999912"/>
            <a:ext cx="2945824" cy="553998"/>
          </a:xfrm>
          <a:prstGeom prst="rect">
            <a:avLst/>
          </a:prstGeom>
          <a:noFill/>
          <a:ln>
            <a:solidFill>
              <a:srgbClr val="C00000"/>
            </a:solidFill>
          </a:ln>
        </p:spPr>
        <p:txBody>
          <a:bodyPr wrap="square" rtlCol="0">
            <a:spAutoFit/>
          </a:bodyPr>
          <a:lstStyle/>
          <a:p>
            <a:r>
              <a:rPr lang="en-AU" sz="1000" b="1" dirty="0">
                <a:latin typeface="Calibri" panose="020F0502020204030204" pitchFamily="34" charset="0"/>
                <a:ea typeface="Calibri" panose="020F0502020204030204" pitchFamily="34" charset="0"/>
                <a:cs typeface="Calibri" panose="020F0502020204030204" pitchFamily="34" charset="0"/>
              </a:rPr>
              <a:t>No 9am Daily Parish Mass Wednesday,  10 February</a:t>
            </a:r>
            <a:r>
              <a:rPr lang="en-AU" sz="1000" dirty="0">
                <a:latin typeface="Calibri" panose="020F0502020204030204" pitchFamily="34" charset="0"/>
                <a:ea typeface="Calibri" panose="020F0502020204030204" pitchFamily="34" charset="0"/>
                <a:cs typeface="Calibri" panose="020F0502020204030204" pitchFamily="34" charset="0"/>
              </a:rPr>
              <a:t> </a:t>
            </a:r>
          </a:p>
          <a:p>
            <a:r>
              <a:rPr lang="en-AU" sz="1000" dirty="0">
                <a:latin typeface="Calibri" panose="020F0502020204030204" pitchFamily="34" charset="0"/>
                <a:ea typeface="Calibri" panose="020F0502020204030204" pitchFamily="34" charset="0"/>
                <a:cs typeface="Calibri" panose="020F0502020204030204" pitchFamily="34" charset="0"/>
              </a:rPr>
              <a:t>- no parish morning Mass due to opening school Mass.  </a:t>
            </a:r>
            <a:endParaRPr lang="en-AU" dirty="0"/>
          </a:p>
        </p:txBody>
      </p:sp>
      <p:pic>
        <p:nvPicPr>
          <p:cNvPr id="11" name="Picture 3">
            <a:extLst>
              <a:ext uri="{FF2B5EF4-FFF2-40B4-BE49-F238E27FC236}">
                <a16:creationId xmlns:a16="http://schemas.microsoft.com/office/drawing/2014/main" id="{E44190D8-53D6-F7B1-1A62-6321DD8D1211}"/>
              </a:ext>
            </a:extLst>
          </p:cNvPr>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1457263" y="7225933"/>
            <a:ext cx="595312" cy="6556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sp>
        <p:nvSpPr>
          <p:cNvPr id="37" name="TextBox 36">
            <a:extLst>
              <a:ext uri="{FF2B5EF4-FFF2-40B4-BE49-F238E27FC236}">
                <a16:creationId xmlns:a16="http://schemas.microsoft.com/office/drawing/2014/main" id="{61F2ACF1-7B55-CB4D-6B5F-811A56060C1E}"/>
              </a:ext>
            </a:extLst>
          </p:cNvPr>
          <p:cNvSpPr txBox="1"/>
          <p:nvPr/>
        </p:nvSpPr>
        <p:spPr>
          <a:xfrm>
            <a:off x="285224" y="3500251"/>
            <a:ext cx="4671694" cy="1015663"/>
          </a:xfrm>
          <a:prstGeom prst="rect">
            <a:avLst/>
          </a:prstGeom>
          <a:noFill/>
          <a:ln w="12700">
            <a:solidFill>
              <a:srgbClr val="0062AC"/>
            </a:solidFill>
          </a:ln>
        </p:spPr>
        <p:txBody>
          <a:bodyPr wrap="square" rtlCol="0">
            <a:spAutoFit/>
          </a:bodyPr>
          <a:lstStyle/>
          <a:p>
            <a:pPr fontAlgn="base"/>
            <a:r>
              <a:rPr lang="en-AU" sz="1000" b="1" dirty="0"/>
              <a:t>Rosary Making Workshops</a:t>
            </a:r>
            <a:endParaRPr lang="en-AU" sz="1000" dirty="0"/>
          </a:p>
          <a:p>
            <a:pPr fontAlgn="base"/>
            <a:r>
              <a:rPr lang="en-AU" sz="1000" dirty="0"/>
              <a:t>Come along for a fun evening of community and crafting rosary beads that will then be donated to the sick and dying in hospitals across our Diocese.                                                         The craft evening will be held on the following days:  15 October &amp; 5 November.                             Costs are $5 per person – payable on arrival (includes all materials).                                            To register or for more information, please visit:  </a:t>
            </a:r>
            <a:r>
              <a:rPr lang="en-AU" sz="1000" u="sng" dirty="0">
                <a:hlinkClick r:id="rId19"/>
              </a:rPr>
              <a:t>parracatholic.org/rosary-workshops</a:t>
            </a:r>
            <a:endParaRPr lang="en-AU" sz="1000" u="sng" dirty="0"/>
          </a:p>
        </p:txBody>
      </p:sp>
      <p:sp>
        <p:nvSpPr>
          <p:cNvPr id="22" name="TextBox 21">
            <a:extLst>
              <a:ext uri="{FF2B5EF4-FFF2-40B4-BE49-F238E27FC236}">
                <a16:creationId xmlns:a16="http://schemas.microsoft.com/office/drawing/2014/main" id="{BFFED908-7FAB-62F6-FFE0-817D3DD78C49}"/>
              </a:ext>
            </a:extLst>
          </p:cNvPr>
          <p:cNvSpPr txBox="1"/>
          <p:nvPr/>
        </p:nvSpPr>
        <p:spPr>
          <a:xfrm>
            <a:off x="2611913" y="4531149"/>
            <a:ext cx="2335847" cy="3046988"/>
          </a:xfrm>
          <a:prstGeom prst="rect">
            <a:avLst/>
          </a:prstGeom>
          <a:noFill/>
          <a:ln>
            <a:solidFill>
              <a:srgbClr val="C00000"/>
            </a:solidFill>
          </a:ln>
        </p:spPr>
        <p:txBody>
          <a:bodyPr wrap="square" rtlCol="0">
            <a:spAutoFit/>
          </a:bodyPr>
          <a:lstStyle/>
          <a:p>
            <a:pPr fontAlgn="base"/>
            <a:r>
              <a:rPr lang="en-AU" sz="1000" b="1" dirty="0"/>
              <a:t>WYD27 Songwriting Competition: Submissions close 16 December</a:t>
            </a:r>
            <a:endParaRPr lang="en-AU" sz="1000" dirty="0"/>
          </a:p>
          <a:p>
            <a:pPr fontAlgn="base"/>
            <a:r>
              <a:rPr lang="en-AU" sz="1000" dirty="0"/>
              <a:t>Young people of the Diocese of Parramatta, we want your original song to inspire our pilgrims on their journey to World Youth Day! Open to individuals or groups aged 16–35. All musical genres welcome. Find out more / submit your song via WYD27 website: </a:t>
            </a:r>
            <a:r>
              <a:rPr lang="en-AU" sz="1000" dirty="0">
                <a:hlinkClick r:id="rId20"/>
              </a:rPr>
              <a:t>parrawyd.org</a:t>
            </a:r>
            <a:endParaRPr lang="en-AU" sz="1000" dirty="0"/>
          </a:p>
          <a:p>
            <a:endParaRPr lang="en-AU" sz="1200" i="1" dirty="0">
              <a:latin typeface="Calibri" panose="020F0502020204030204" pitchFamily="34" charset="0"/>
              <a:ea typeface="Calibri" panose="020F0502020204030204" pitchFamily="34" charset="0"/>
              <a:cs typeface="Calibri" panose="020F0502020204030204" pitchFamily="34" charset="0"/>
            </a:endParaRPr>
          </a:p>
          <a:p>
            <a:r>
              <a:rPr lang="en-AU" sz="1000" b="1" dirty="0"/>
              <a:t>2026 LIFTED: 24 October </a:t>
            </a:r>
            <a:br>
              <a:rPr lang="en-AU" sz="1000" dirty="0"/>
            </a:br>
            <a:r>
              <a:rPr lang="en-AU" sz="1000" dirty="0"/>
              <a:t>St Patrick’s Cathedral, Parramatta on Saturday, 24 October for LIFTED Live in the Forecourt 2026.  Join young people &amp; families for a Youth Mass at 6pm followed by festivities in the forecourt. With live performances, inflatable games, small businesses, adoration and more. Register: </a:t>
            </a:r>
            <a:r>
              <a:rPr lang="en-AU" sz="1000" dirty="0">
                <a:hlinkClick r:id="rId21"/>
              </a:rPr>
              <a:t>parracatholic.org/lifted-live</a:t>
            </a:r>
            <a:endParaRPr lang="en-AU" sz="1000" dirty="0"/>
          </a:p>
        </p:txBody>
      </p:sp>
      <p:pic>
        <p:nvPicPr>
          <p:cNvPr id="39" name="Picture 38">
            <a:extLst>
              <a:ext uri="{FF2B5EF4-FFF2-40B4-BE49-F238E27FC236}">
                <a16:creationId xmlns:a16="http://schemas.microsoft.com/office/drawing/2014/main" id="{AC08E624-2A48-4388-D544-3DA86420D75F}"/>
              </a:ext>
            </a:extLst>
          </p:cNvPr>
          <p:cNvPicPr>
            <a:picLocks noChangeAspect="1"/>
          </p:cNvPicPr>
          <p:nvPr/>
        </p:nvPicPr>
        <p:blipFill rotWithShape="1">
          <a:blip r:embed="rId22" cstate="print">
            <a:extLst>
              <a:ext uri="{28A0092B-C50C-407E-A947-70E740481C1C}">
                <a14:useLocalDpi xmlns:a14="http://schemas.microsoft.com/office/drawing/2010/main" val="0"/>
              </a:ext>
            </a:extLst>
          </a:blip>
          <a:srcRect l="60017" r="1689" b="9965"/>
          <a:stretch>
            <a:fillRect/>
          </a:stretch>
        </p:blipFill>
        <p:spPr bwMode="auto">
          <a:xfrm>
            <a:off x="2335767" y="8489178"/>
            <a:ext cx="2619375" cy="1990726"/>
          </a:xfrm>
          <a:prstGeom prst="rect">
            <a:avLst/>
          </a:prstGeom>
          <a:ln>
            <a:noFill/>
          </a:ln>
          <a:extLst>
            <a:ext uri="{53640926-AAD7-44D8-BBD7-CCE9431645EC}">
              <a14:shadowObscured xmlns:a14="http://schemas.microsoft.com/office/drawing/2010/main"/>
            </a:ext>
          </a:extLst>
        </p:spPr>
      </p:pic>
      <p:pic>
        <p:nvPicPr>
          <p:cNvPr id="40" name="Picture 39">
            <a:extLst>
              <a:ext uri="{FF2B5EF4-FFF2-40B4-BE49-F238E27FC236}">
                <a16:creationId xmlns:a16="http://schemas.microsoft.com/office/drawing/2014/main" id="{A4B10B24-FD3F-04A3-7383-226B3626C2B0}"/>
              </a:ext>
            </a:extLst>
          </p:cNvPr>
          <p:cNvPicPr>
            <a:picLocks noChangeAspect="1"/>
          </p:cNvPicPr>
          <p:nvPr/>
        </p:nvPicPr>
        <p:blipFill rotWithShape="1">
          <a:blip r:embed="rId22" cstate="print">
            <a:extLst>
              <a:ext uri="{28A0092B-C50C-407E-A947-70E740481C1C}">
                <a14:useLocalDpi xmlns:a14="http://schemas.microsoft.com/office/drawing/2010/main" val="0"/>
              </a:ext>
            </a:extLst>
          </a:blip>
          <a:srcRect l="1671" r="66997" b="9965"/>
          <a:stretch>
            <a:fillRect/>
          </a:stretch>
        </p:blipFill>
        <p:spPr bwMode="auto">
          <a:xfrm>
            <a:off x="143464" y="8489178"/>
            <a:ext cx="2143125" cy="1990725"/>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776952276"/>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1158</TotalTime>
  <Words>3719</Words>
  <Application>Microsoft Office PowerPoint</Application>
  <PresentationFormat>Custom</PresentationFormat>
  <Paragraphs>285</Paragraphs>
  <Slides>2</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vt:i4>
      </vt:variant>
    </vt:vector>
  </HeadingPairs>
  <TitlesOfParts>
    <vt:vector size="6" baseType="lpstr">
      <vt:lpstr>Aptos</vt:lpstr>
      <vt:lpstr>Arial</vt:lpstr>
      <vt:lpstr>Calibri</vt:lpstr>
      <vt:lpstr>Office Theme</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Office</dc:creator>
  <cp:lastModifiedBy>Office</cp:lastModifiedBy>
  <cp:revision>51</cp:revision>
  <cp:lastPrinted>2026-08-06T00:55:38Z</cp:lastPrinted>
  <dcterms:created xsi:type="dcterms:W3CDTF">2026-08-05T03:55:50Z</dcterms:created>
  <dcterms:modified xsi:type="dcterms:W3CDTF">2026-09-29T04:34:22Z</dcterms:modified>
</cp:coreProperties>
</file>